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5" r:id="rId5"/>
    <p:sldId id="264" r:id="rId6"/>
    <p:sldId id="274" r:id="rId7"/>
    <p:sldId id="317" r:id="rId8"/>
    <p:sldId id="288" r:id="rId9"/>
    <p:sldId id="308" r:id="rId10"/>
    <p:sldId id="309" r:id="rId11"/>
    <p:sldId id="310" r:id="rId12"/>
    <p:sldId id="311" r:id="rId13"/>
    <p:sldId id="319" r:id="rId14"/>
    <p:sldId id="275" r:id="rId15"/>
    <p:sldId id="312" r:id="rId16"/>
    <p:sldId id="279" r:id="rId17"/>
    <p:sldId id="314" r:id="rId18"/>
    <p:sldId id="315" r:id="rId19"/>
    <p:sldId id="318" r:id="rId20"/>
    <p:sldId id="258" r:id="rId21"/>
    <p:sldId id="259" r:id="rId22"/>
    <p:sldId id="260" r:id="rId23"/>
    <p:sldId id="261" r:id="rId24"/>
    <p:sldId id="262" r:id="rId25"/>
    <p:sldId id="266" r:id="rId26"/>
    <p:sldId id="296" r:id="rId27"/>
    <p:sldId id="289" r:id="rId28"/>
    <p:sldId id="267" r:id="rId29"/>
    <p:sldId id="333" r:id="rId30"/>
    <p:sldId id="332" r:id="rId31"/>
    <p:sldId id="297" r:id="rId32"/>
    <p:sldId id="268" r:id="rId33"/>
    <p:sldId id="282" r:id="rId34"/>
    <p:sldId id="298" r:id="rId35"/>
    <p:sldId id="270" r:id="rId36"/>
    <p:sldId id="334" r:id="rId37"/>
    <p:sldId id="335" r:id="rId38"/>
    <p:sldId id="301" r:id="rId39"/>
    <p:sldId id="300" r:id="rId40"/>
    <p:sldId id="271" r:id="rId41"/>
    <p:sldId id="272" r:id="rId42"/>
    <p:sldId id="340" r:id="rId43"/>
    <p:sldId id="344" r:id="rId44"/>
    <p:sldId id="341" r:id="rId45"/>
    <p:sldId id="345" r:id="rId46"/>
    <p:sldId id="342" r:id="rId47"/>
    <p:sldId id="343" r:id="rId48"/>
    <p:sldId id="280" r:id="rId49"/>
    <p:sldId id="273" r:id="rId50"/>
    <p:sldId id="320" r:id="rId51"/>
    <p:sldId id="321" r:id="rId52"/>
    <p:sldId id="322" r:id="rId53"/>
    <p:sldId id="323" r:id="rId54"/>
    <p:sldId id="324" r:id="rId55"/>
    <p:sldId id="325" r:id="rId56"/>
    <p:sldId id="326" r:id="rId57"/>
    <p:sldId id="327" r:id="rId58"/>
    <p:sldId id="346" r:id="rId59"/>
    <p:sldId id="328" r:id="rId60"/>
    <p:sldId id="329" r:id="rId61"/>
    <p:sldId id="330" r:id="rId62"/>
    <p:sldId id="331" r:id="rId6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65E96-6A40-4729-B63D-D38CFF9CA837}" type="datetimeFigureOut">
              <a:rPr lang="pt-BR" smtClean="0"/>
              <a:pPr/>
              <a:t>31/10/2017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CC5AD-CDE2-45DC-BDF5-3CA45DA00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65E96-6A40-4729-B63D-D38CFF9CA837}" type="datetimeFigureOut">
              <a:rPr lang="pt-BR" smtClean="0"/>
              <a:pPr/>
              <a:t>31/10/2017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CC5AD-CDE2-45DC-BDF5-3CA45DA00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65E96-6A40-4729-B63D-D38CFF9CA837}" type="datetimeFigureOut">
              <a:rPr lang="pt-BR" smtClean="0"/>
              <a:pPr/>
              <a:t>31/10/2017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CC5AD-CDE2-45DC-BDF5-3CA45DA00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65E96-6A40-4729-B63D-D38CFF9CA837}" type="datetimeFigureOut">
              <a:rPr lang="pt-BR" smtClean="0"/>
              <a:pPr/>
              <a:t>31/10/2017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CC5AD-CDE2-45DC-BDF5-3CA45DA00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65E96-6A40-4729-B63D-D38CFF9CA837}" type="datetimeFigureOut">
              <a:rPr lang="pt-BR" smtClean="0"/>
              <a:pPr/>
              <a:t>31/10/2017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CC5AD-CDE2-45DC-BDF5-3CA45DA00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65E96-6A40-4729-B63D-D38CFF9CA837}" type="datetimeFigureOut">
              <a:rPr lang="pt-BR" smtClean="0"/>
              <a:pPr/>
              <a:t>31/10/2017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CC5AD-CDE2-45DC-BDF5-3CA45DA00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65E96-6A40-4729-B63D-D38CFF9CA837}" type="datetimeFigureOut">
              <a:rPr lang="pt-BR" smtClean="0"/>
              <a:pPr/>
              <a:t>31/10/2017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CC5AD-CDE2-45DC-BDF5-3CA45DA00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65E96-6A40-4729-B63D-D38CFF9CA837}" type="datetimeFigureOut">
              <a:rPr lang="pt-BR" smtClean="0"/>
              <a:pPr/>
              <a:t>31/10/2017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CC5AD-CDE2-45DC-BDF5-3CA45DA00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65E96-6A40-4729-B63D-D38CFF9CA837}" type="datetimeFigureOut">
              <a:rPr lang="pt-BR" smtClean="0"/>
              <a:pPr/>
              <a:t>31/10/2017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CC5AD-CDE2-45DC-BDF5-3CA45DA00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65E96-6A40-4729-B63D-D38CFF9CA837}" type="datetimeFigureOut">
              <a:rPr lang="pt-BR" smtClean="0"/>
              <a:pPr/>
              <a:t>31/10/2017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CC5AD-CDE2-45DC-BDF5-3CA45DA00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65E96-6A40-4729-B63D-D38CFF9CA837}" type="datetimeFigureOut">
              <a:rPr lang="pt-BR" smtClean="0"/>
              <a:pPr/>
              <a:t>31/10/2017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CC5AD-CDE2-45DC-BDF5-3CA45DA00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665E96-6A40-4729-B63D-D38CFF9CA837}" type="datetimeFigureOut">
              <a:rPr lang="pt-BR" smtClean="0"/>
              <a:pPr/>
              <a:t>31/10/2017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CC5AD-CDE2-45DC-BDF5-3CA45DA00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Prof. Paula </a:t>
            </a:r>
            <a:r>
              <a:rPr lang="pt-BR" dirty="0" err="1"/>
              <a:t>Irigon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142845" y="2071678"/>
            <a:ext cx="878687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REPRESENTAÇÃO DE </a:t>
            </a:r>
          </a:p>
          <a:p>
            <a:pPr algn="ctr"/>
            <a:r>
              <a:rPr lang="pt-BR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PROJETOS EM ARQUITETURA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FACHADA LATERAL ESQUERDA</a:t>
            </a:r>
          </a:p>
        </p:txBody>
      </p:sp>
      <p:pic>
        <p:nvPicPr>
          <p:cNvPr id="4" name="Espaço Reservado para Conteúdo 3" descr="FACHADA 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8453" y="1714488"/>
            <a:ext cx="7406738" cy="4429155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FACHADA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0863" y="1714488"/>
            <a:ext cx="8181077" cy="4286280"/>
          </a:xfr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b="1" dirty="0"/>
              <a:t>FACHADA LATERAL DIREITA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FACHADA - FUNDOS</a:t>
            </a:r>
          </a:p>
        </p:txBody>
      </p:sp>
      <p:pic>
        <p:nvPicPr>
          <p:cNvPr id="4" name="Espaço Reservado para Conteúdo 3" descr="FACHADA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23188" y="2049621"/>
            <a:ext cx="6897624" cy="362712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4348" y="428604"/>
            <a:ext cx="7858180" cy="1214446"/>
          </a:xfrm>
        </p:spPr>
        <p:txBody>
          <a:bodyPr>
            <a:noAutofit/>
          </a:bodyPr>
          <a:lstStyle/>
          <a:p>
            <a:pPr algn="ctr"/>
            <a:r>
              <a:rPr lang="pt-BR" sz="4000" dirty="0">
                <a:latin typeface="Arial" pitchFamily="34" charset="0"/>
                <a:cs typeface="Arial" pitchFamily="34" charset="0"/>
              </a:rPr>
              <a:t>PLANTA DE LOCAÇÃO E COBERTURA</a:t>
            </a:r>
          </a:p>
        </p:txBody>
      </p:sp>
      <p:pic>
        <p:nvPicPr>
          <p:cNvPr id="4" name="Espaço Reservado para Conteúdo 3" descr="COBERTUR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2314860"/>
            <a:ext cx="7993090" cy="4400288"/>
          </a:xfr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PLANTA BAIXA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35867" y="1818015"/>
            <a:ext cx="6872266" cy="4090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PLANTA BAIXA</a:t>
            </a:r>
          </a:p>
        </p:txBody>
      </p:sp>
      <p:pic>
        <p:nvPicPr>
          <p:cNvPr id="4" name="Espaço Reservado para Conteúdo 3" descr="PLANTA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568" y="1926939"/>
            <a:ext cx="6912864" cy="3872484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19338" y="571480"/>
            <a:ext cx="4505325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b="1" dirty="0"/>
              <a:t>CORTE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CORTE 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1191906"/>
            <a:ext cx="7680824" cy="5523242"/>
          </a:xfrm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CORTE </a:t>
            </a:r>
            <a:r>
              <a:rPr lang="pt-BR" b="1" dirty="0" err="1"/>
              <a:t>A´A</a:t>
            </a:r>
            <a:endParaRPr lang="pt-BR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CORTE AA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84958" y="1357298"/>
            <a:ext cx="7092860" cy="4929222"/>
          </a:xfr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b="1" dirty="0"/>
              <a:t>CORTE </a:t>
            </a:r>
            <a:r>
              <a:rPr lang="pt-BR" b="1" dirty="0" err="1"/>
              <a:t>A´A</a:t>
            </a:r>
            <a:endParaRPr lang="pt-BR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328982" cy="1143000"/>
          </a:xfrm>
        </p:spPr>
        <p:txBody>
          <a:bodyPr/>
          <a:lstStyle/>
          <a:p>
            <a:r>
              <a:rPr lang="pt-BR" b="1" dirty="0"/>
              <a:t>CORTE </a:t>
            </a:r>
            <a:r>
              <a:rPr lang="pt-BR" b="1" dirty="0" err="1"/>
              <a:t>B´B</a:t>
            </a:r>
            <a:endParaRPr lang="pt-BR" b="1" dirty="0"/>
          </a:p>
        </p:txBody>
      </p:sp>
      <p:pic>
        <p:nvPicPr>
          <p:cNvPr id="5" name="Espaço Reservado para Conteúdo 4" descr="CORTE BB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2108" y="1714488"/>
            <a:ext cx="8799048" cy="5072098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Esta Norma fixa as condições exigíveis para representação gráfica de projetos de arquitetura, </a:t>
            </a:r>
            <a:r>
              <a:rPr lang="pt-BR" b="1" u="sng" dirty="0"/>
              <a:t>visando à sua boa compreensão</a:t>
            </a:r>
          </a:p>
          <a:p>
            <a:pPr>
              <a:buNone/>
            </a:pPr>
            <a:endParaRPr lang="pt-BR" b="1" u="sng" dirty="0"/>
          </a:p>
          <a:p>
            <a:r>
              <a:rPr lang="pt-BR" dirty="0"/>
              <a:t>Esta Norma não abrange critérios de projeto, que são objeto de outras normas ou de legislação específicas de municípios ou estados.</a:t>
            </a:r>
          </a:p>
        </p:txBody>
      </p:sp>
      <p:sp>
        <p:nvSpPr>
          <p:cNvPr id="4" name="Retângulo 3"/>
          <p:cNvSpPr/>
          <p:nvPr/>
        </p:nvSpPr>
        <p:spPr>
          <a:xfrm>
            <a:off x="1071538" y="428604"/>
            <a:ext cx="38731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NBR 6492:94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FASES DE UM PROJETO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071678"/>
            <a:ext cx="8229600" cy="4054485"/>
          </a:xfrm>
        </p:spPr>
        <p:txBody>
          <a:bodyPr>
            <a:normAutofit/>
          </a:bodyPr>
          <a:lstStyle/>
          <a:p>
            <a:pPr lvl="1"/>
            <a:r>
              <a:rPr lang="pt-BR" sz="4400" dirty="0"/>
              <a:t>Estudo preliminar</a:t>
            </a:r>
          </a:p>
          <a:p>
            <a:pPr lvl="1"/>
            <a:r>
              <a:rPr lang="pt-BR" sz="4400" dirty="0"/>
              <a:t>Anteprojeto</a:t>
            </a:r>
          </a:p>
          <a:p>
            <a:pPr lvl="1"/>
            <a:r>
              <a:rPr lang="pt-BR" sz="4400" dirty="0"/>
              <a:t>Projeto executivo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ESTUDO PRELIMINAR</a:t>
            </a: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lvl="2"/>
            <a:r>
              <a:rPr lang="pt-BR" sz="3200" dirty="0"/>
              <a:t>convencimento do cliente/ consulta prévia para aprovação dos órgãos governamentais.</a:t>
            </a:r>
          </a:p>
          <a:p>
            <a:pPr lvl="1">
              <a:buNone/>
            </a:pPr>
            <a:endParaRPr lang="pt-BR" sz="3600" dirty="0"/>
          </a:p>
          <a:p>
            <a:pPr lvl="1">
              <a:buNone/>
            </a:pPr>
            <a:r>
              <a:rPr lang="pt-BR" sz="3600" u="sng" dirty="0"/>
              <a:t>Representar:</a:t>
            </a:r>
          </a:p>
          <a:p>
            <a:pPr lvl="2"/>
            <a:r>
              <a:rPr lang="pt-BR" dirty="0"/>
              <a:t>Elementos construtivos de forma esquemática, de forma a permitir a perfeita compreensão do funcionamento do programa e do partido adotados</a:t>
            </a:r>
          </a:p>
          <a:p>
            <a:pPr lvl="2">
              <a:buNone/>
            </a:pPr>
            <a:endParaRPr lang="pt-BR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ANTEPROJETO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92500" lnSpcReduction="20000"/>
          </a:bodyPr>
          <a:lstStyle/>
          <a:p>
            <a:r>
              <a:rPr lang="pt-BR" dirty="0"/>
              <a:t>Definição do partido arquitetônico e dos elementos construtivos, considerando os projetos complementares (estrutura, instalações, etc.). Nesta etapa, o projeto deve receber aprovação final do cliente e dos órgãos oficiais envolvidos e possibilitar a contratação da obra.</a:t>
            </a:r>
          </a:p>
          <a:p>
            <a:pPr lvl="2">
              <a:buNone/>
            </a:pPr>
            <a:endParaRPr lang="pt-BR" u="sng" dirty="0"/>
          </a:p>
          <a:p>
            <a:pPr lvl="2">
              <a:buNone/>
            </a:pPr>
            <a:r>
              <a:rPr lang="pt-BR" sz="4200" u="sng" dirty="0"/>
              <a:t>Representar:</a:t>
            </a:r>
          </a:p>
          <a:p>
            <a:pPr lvl="2">
              <a:buNone/>
            </a:pPr>
            <a:endParaRPr lang="pt-BR" dirty="0"/>
          </a:p>
          <a:p>
            <a:pPr lvl="2"/>
            <a:r>
              <a:rPr lang="pt-BR" dirty="0"/>
              <a:t>Devem estar bem caracterizados os elementos construtivos, com indicação de medidas, níveis, áreas, denominação de compartimentos, topografia e orientação, eixos e coordenadas. A descrição dos materiais adotados deve atender às necessidades da etapa.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PROJETO EXECUTIVO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Apresenta, de forma clara e organizada, todas as informações necessárias à execução da obra e todos os serviços inerentes.</a:t>
            </a:r>
          </a:p>
          <a:p>
            <a:pPr lvl="1"/>
            <a:endParaRPr lang="pt-BR" dirty="0"/>
          </a:p>
          <a:p>
            <a:pPr lvl="1">
              <a:buNone/>
            </a:pPr>
            <a:r>
              <a:rPr lang="pt-BR" u="sng" dirty="0"/>
              <a:t>Representar:</a:t>
            </a:r>
            <a:endParaRPr lang="pt-BR" dirty="0"/>
          </a:p>
          <a:p>
            <a:pPr lvl="2"/>
            <a:r>
              <a:rPr lang="pt-BR" dirty="0"/>
              <a:t>Devem estar corretamente indicados todos os materiais usados e suas quantidades, os detalhes construtivos, além das recomendações necessárias para sua correta execução.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ANTEPROJETO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68865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pt-BR" b="1" dirty="0"/>
              <a:t>Documentos típicos</a:t>
            </a:r>
            <a:endParaRPr lang="pt-BR" dirty="0"/>
          </a:p>
          <a:p>
            <a:pPr>
              <a:buNone/>
            </a:pPr>
            <a:r>
              <a:rPr lang="pt-BR" dirty="0"/>
              <a:t>a) situação;</a:t>
            </a:r>
          </a:p>
          <a:p>
            <a:pPr>
              <a:buNone/>
            </a:pPr>
            <a:r>
              <a:rPr lang="pt-BR" dirty="0"/>
              <a:t>b) plantas, cortes e fachadas;</a:t>
            </a:r>
          </a:p>
          <a:p>
            <a:pPr>
              <a:buNone/>
            </a:pPr>
            <a:r>
              <a:rPr lang="pt-BR" dirty="0"/>
              <a:t>c) memorial justificativo, abrangendo aspectos construtivos;</a:t>
            </a:r>
          </a:p>
          <a:p>
            <a:pPr>
              <a:buNone/>
            </a:pPr>
            <a:r>
              <a:rPr lang="pt-BR" dirty="0"/>
              <a:t>d) discriminação técnica;</a:t>
            </a:r>
          </a:p>
          <a:p>
            <a:pPr>
              <a:buNone/>
            </a:pPr>
            <a:r>
              <a:rPr lang="pt-BR" dirty="0"/>
              <a:t>e) quadro geral de acabamento (facultativo);</a:t>
            </a:r>
          </a:p>
          <a:p>
            <a:pPr>
              <a:buNone/>
            </a:pPr>
            <a:r>
              <a:rPr lang="pt-BR" dirty="0"/>
              <a:t>f) documentos para aprovação em órgãos públicos;</a:t>
            </a:r>
          </a:p>
          <a:p>
            <a:pPr>
              <a:buNone/>
            </a:pPr>
            <a:r>
              <a:rPr lang="pt-BR" dirty="0"/>
              <a:t>g) lista preliminar de materiais.</a:t>
            </a:r>
          </a:p>
          <a:p>
            <a:pPr>
              <a:buNone/>
            </a:pPr>
            <a:endParaRPr lang="pt-BR" b="1" dirty="0"/>
          </a:p>
          <a:p>
            <a:pPr>
              <a:buNone/>
            </a:pPr>
            <a:r>
              <a:rPr lang="pt-BR" b="1" dirty="0"/>
              <a:t>Documentos eventuais</a:t>
            </a:r>
          </a:p>
          <a:p>
            <a:pPr>
              <a:buNone/>
            </a:pPr>
            <a:r>
              <a:rPr lang="pt-BR" dirty="0"/>
              <a:t>a) desenvolvimento de elementos de interesse, em casos especiais;</a:t>
            </a:r>
          </a:p>
          <a:p>
            <a:pPr>
              <a:buNone/>
            </a:pPr>
            <a:r>
              <a:rPr lang="pt-BR" dirty="0"/>
              <a:t>b) maquete;</a:t>
            </a:r>
          </a:p>
          <a:p>
            <a:pPr>
              <a:buNone/>
            </a:pPr>
            <a:r>
              <a:rPr lang="pt-BR" dirty="0"/>
              <a:t>c) estimativa de custo.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PLANTA DE SITUAÇÃO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pt-BR" dirty="0"/>
              <a:t>a) simbologias de representação gráfica conforme as prescritas nesta Norma;</a:t>
            </a:r>
          </a:p>
          <a:p>
            <a:pPr>
              <a:buNone/>
            </a:pPr>
            <a:r>
              <a:rPr lang="pt-BR" dirty="0"/>
              <a:t>b) curvas de nível existentes e projetadas, além de eventual sistema de coordenadas referenciais;</a:t>
            </a:r>
          </a:p>
          <a:p>
            <a:pPr>
              <a:buNone/>
            </a:pPr>
            <a:r>
              <a:rPr lang="pt-BR" dirty="0"/>
              <a:t>c) indicação do norte;</a:t>
            </a:r>
          </a:p>
          <a:p>
            <a:pPr>
              <a:buNone/>
            </a:pPr>
            <a:r>
              <a:rPr lang="pt-BR" dirty="0"/>
              <a:t>d) vias de acesso ao conjunto, arruamento e logradouros adjacentes com os respectivos equipamentos urbanos;</a:t>
            </a:r>
          </a:p>
          <a:p>
            <a:pPr>
              <a:buNone/>
            </a:pPr>
            <a:r>
              <a:rPr lang="pt-BR" dirty="0"/>
              <a:t>e) indicação das áreas a serem edificadas;</a:t>
            </a:r>
          </a:p>
          <a:p>
            <a:pPr>
              <a:buNone/>
            </a:pPr>
            <a:r>
              <a:rPr lang="pt-BR" dirty="0"/>
              <a:t>f) denominação dos diversos edifícios ou blocos;</a:t>
            </a:r>
          </a:p>
          <a:p>
            <a:pPr>
              <a:buNone/>
            </a:pPr>
            <a:r>
              <a:rPr lang="pt-BR" dirty="0"/>
              <a:t>g) construções existentes, demolições ou remoções futuras, áreas </a:t>
            </a:r>
            <a:r>
              <a:rPr lang="pt-BR" dirty="0" err="1"/>
              <a:t>non</a:t>
            </a:r>
            <a:r>
              <a:rPr lang="pt-BR" dirty="0"/>
              <a:t> </a:t>
            </a:r>
            <a:r>
              <a:rPr lang="pt-BR" dirty="0" err="1"/>
              <a:t>aedificandi</a:t>
            </a:r>
            <a:r>
              <a:rPr lang="pt-BR" dirty="0"/>
              <a:t>;</a:t>
            </a:r>
          </a:p>
          <a:p>
            <a:pPr>
              <a:buNone/>
            </a:pPr>
            <a:r>
              <a:rPr lang="pt-BR" dirty="0"/>
              <a:t>h) escalas;</a:t>
            </a:r>
          </a:p>
          <a:p>
            <a:pPr>
              <a:buNone/>
            </a:pPr>
            <a:r>
              <a:rPr lang="pt-BR" dirty="0"/>
              <a:t>i) notas gerais, desenhos de referência e carimbo.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b="1" dirty="0"/>
              <a:t>PLANTA DE SITUAÇÃO</a:t>
            </a:r>
            <a:endParaRPr lang="pt-BR" dirty="0"/>
          </a:p>
        </p:txBody>
      </p:sp>
      <p:pic>
        <p:nvPicPr>
          <p:cNvPr id="6" name="Espaço Reservado para Conteúdo 5" descr="des IMPLANTAÇÃ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3988" y="1600200"/>
            <a:ext cx="4316024" cy="4525963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PLANTA DE SITUAÇÃO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pt-BR" dirty="0"/>
              <a:t>a) simbologias de representação gráfica conforme as prescritas nesta Norma;</a:t>
            </a:r>
          </a:p>
          <a:p>
            <a:pPr>
              <a:buNone/>
            </a:pPr>
            <a:r>
              <a:rPr lang="pt-BR" dirty="0"/>
              <a:t>b) curvas de nível existentes e projetadas, além de eventual sistema de coordenadas referenciais;</a:t>
            </a:r>
          </a:p>
          <a:p>
            <a:pPr>
              <a:buNone/>
            </a:pPr>
            <a:r>
              <a:rPr lang="pt-BR" dirty="0"/>
              <a:t>c) indicação do norte;</a:t>
            </a:r>
          </a:p>
          <a:p>
            <a:pPr>
              <a:buNone/>
            </a:pPr>
            <a:r>
              <a:rPr lang="pt-BR" dirty="0"/>
              <a:t>d) vias de acesso ao conjunto, arruamento e logradouros adjacentes com os respectivos equipamentos urbanos;</a:t>
            </a:r>
          </a:p>
          <a:p>
            <a:pPr>
              <a:buNone/>
            </a:pPr>
            <a:r>
              <a:rPr lang="pt-BR" dirty="0"/>
              <a:t>e) indicação das áreas a serem edificadas;</a:t>
            </a:r>
          </a:p>
          <a:p>
            <a:pPr>
              <a:buNone/>
            </a:pPr>
            <a:r>
              <a:rPr lang="pt-BR" dirty="0"/>
              <a:t>f) denominação dos diversos edifícios ou blocos;</a:t>
            </a:r>
          </a:p>
          <a:p>
            <a:pPr>
              <a:buNone/>
            </a:pPr>
            <a:r>
              <a:rPr lang="pt-BR" dirty="0"/>
              <a:t>g) construções existentes, demolições ou remoções futuras, áreas </a:t>
            </a:r>
            <a:r>
              <a:rPr lang="pt-BR" dirty="0" err="1"/>
              <a:t>non</a:t>
            </a:r>
            <a:r>
              <a:rPr lang="pt-BR" dirty="0"/>
              <a:t> </a:t>
            </a:r>
            <a:r>
              <a:rPr lang="pt-BR" dirty="0" err="1"/>
              <a:t>aedificandi</a:t>
            </a:r>
            <a:r>
              <a:rPr lang="pt-BR" dirty="0"/>
              <a:t>;</a:t>
            </a:r>
          </a:p>
          <a:p>
            <a:pPr>
              <a:buNone/>
            </a:pPr>
            <a:r>
              <a:rPr lang="pt-BR" dirty="0"/>
              <a:t>h) escalas;</a:t>
            </a:r>
          </a:p>
          <a:p>
            <a:pPr>
              <a:buNone/>
            </a:pPr>
            <a:r>
              <a:rPr lang="pt-BR" dirty="0"/>
              <a:t>i) notas gerais, desenhos de referência e carimbo.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/>
              <a:t>PLANTA DE LOCAÇÃO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329642" cy="4525963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pt-BR" dirty="0"/>
              <a:t>a) simbologias de representação gráfica conforme as prescritas nesta Norma;</a:t>
            </a:r>
          </a:p>
          <a:p>
            <a:pPr>
              <a:buNone/>
            </a:pPr>
            <a:r>
              <a:rPr lang="pt-BR" dirty="0"/>
              <a:t>b) sistema de coordenadas referenciais do terreno, curvas de nível existentes e projetadas;</a:t>
            </a:r>
          </a:p>
          <a:p>
            <a:pPr>
              <a:buNone/>
            </a:pPr>
            <a:r>
              <a:rPr lang="pt-BR" dirty="0"/>
              <a:t>c) indicação do norte;</a:t>
            </a:r>
          </a:p>
          <a:p>
            <a:pPr>
              <a:buNone/>
            </a:pPr>
            <a:r>
              <a:rPr lang="pt-BR" dirty="0"/>
              <a:t>d) indicação das vias de acesso, vias internas, estacionamentos, áreas cobertas, platôs e taludes;</a:t>
            </a:r>
          </a:p>
          <a:p>
            <a:pPr>
              <a:buNone/>
            </a:pPr>
            <a:r>
              <a:rPr lang="pt-BR" dirty="0"/>
              <a:t>e) perímetro do terreno, marcos topográficos, cotas gerais e níveis principais;</a:t>
            </a:r>
          </a:p>
          <a:p>
            <a:pPr>
              <a:buNone/>
            </a:pPr>
            <a:r>
              <a:rPr lang="pt-BR" dirty="0"/>
              <a:t>f) indicação dos limites externos das edificações: recuos e afastamentos;</a:t>
            </a:r>
          </a:p>
          <a:p>
            <a:pPr>
              <a:buNone/>
            </a:pPr>
            <a:r>
              <a:rPr lang="pt-BR" dirty="0"/>
              <a:t>g) eixos do projeto;</a:t>
            </a:r>
          </a:p>
          <a:p>
            <a:pPr>
              <a:buNone/>
            </a:pPr>
            <a:r>
              <a:rPr lang="pt-BR" dirty="0"/>
              <a:t>h) amarração dos eixos do projeto a um ponto de referência;</a:t>
            </a:r>
          </a:p>
          <a:p>
            <a:pPr>
              <a:buNone/>
            </a:pPr>
            <a:r>
              <a:rPr lang="pt-BR" dirty="0"/>
              <a:t>i) denominação das edificações;</a:t>
            </a:r>
          </a:p>
          <a:p>
            <a:pPr>
              <a:buNone/>
            </a:pPr>
            <a:r>
              <a:rPr lang="pt-BR" dirty="0"/>
              <a:t>j) escalas;</a:t>
            </a:r>
          </a:p>
          <a:p>
            <a:pPr>
              <a:buNone/>
            </a:pPr>
            <a:r>
              <a:rPr lang="pt-BR" dirty="0"/>
              <a:t>k) notas gerais, desenhos de referência e carimbo.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des LOCAÇÃ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845457"/>
            <a:ext cx="8229600" cy="4035448"/>
          </a:xfr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pt-BR" b="1" dirty="0"/>
              <a:t>PLANTA DE LOCAÇÃO</a:t>
            </a:r>
            <a:endParaRPr lang="pt-B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3000372"/>
            <a:ext cx="8229600" cy="3125791"/>
          </a:xfrm>
        </p:spPr>
        <p:txBody>
          <a:bodyPr>
            <a:normAutofit/>
          </a:bodyPr>
          <a:lstStyle/>
          <a:p>
            <a:r>
              <a:rPr lang="pt-BR" sz="4400" dirty="0"/>
              <a:t>Peças escritas</a:t>
            </a:r>
          </a:p>
          <a:p>
            <a:r>
              <a:rPr lang="pt-BR" sz="4400" dirty="0"/>
              <a:t>Peças gráficas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919636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ELEMENTOS BÁSICOS DE PROJETO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/>
              <a:t>PLANTA DE LOCAÇÃO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329642" cy="4525963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pt-BR" dirty="0"/>
              <a:t>a) simbologias de representação gráfica conforme as prescritas nesta Norma;</a:t>
            </a:r>
          </a:p>
          <a:p>
            <a:pPr>
              <a:buNone/>
            </a:pPr>
            <a:r>
              <a:rPr lang="pt-BR" dirty="0"/>
              <a:t>b) sistema de coordenadas referenciais do terreno, curvas de nível existentes e projetadas;</a:t>
            </a:r>
          </a:p>
          <a:p>
            <a:pPr>
              <a:buNone/>
            </a:pPr>
            <a:r>
              <a:rPr lang="pt-BR" dirty="0"/>
              <a:t>c) indicação do norte;</a:t>
            </a:r>
          </a:p>
          <a:p>
            <a:pPr>
              <a:buNone/>
            </a:pPr>
            <a:r>
              <a:rPr lang="pt-BR" dirty="0"/>
              <a:t>d) indicação das vias de acesso, vias internas, estacionamentos, áreas cobertas, platôs e taludes;</a:t>
            </a:r>
          </a:p>
          <a:p>
            <a:pPr>
              <a:buNone/>
            </a:pPr>
            <a:r>
              <a:rPr lang="pt-BR" dirty="0"/>
              <a:t>e) perímetro do terreno, marcos topográficos, cotas gerais e níveis principais;</a:t>
            </a:r>
          </a:p>
          <a:p>
            <a:pPr>
              <a:buNone/>
            </a:pPr>
            <a:r>
              <a:rPr lang="pt-BR" dirty="0"/>
              <a:t>f) indicação dos limites externos das edificações: recuos e afastamentos;</a:t>
            </a:r>
          </a:p>
          <a:p>
            <a:pPr>
              <a:buNone/>
            </a:pPr>
            <a:r>
              <a:rPr lang="pt-BR" dirty="0"/>
              <a:t>g) eixos do projeto;</a:t>
            </a:r>
          </a:p>
          <a:p>
            <a:pPr>
              <a:buNone/>
            </a:pPr>
            <a:r>
              <a:rPr lang="pt-BR" dirty="0"/>
              <a:t>h) amarração dos eixos do projeto a um ponto de referência;</a:t>
            </a:r>
          </a:p>
          <a:p>
            <a:pPr>
              <a:buNone/>
            </a:pPr>
            <a:r>
              <a:rPr lang="pt-BR" dirty="0"/>
              <a:t>i) denominação das edificações;</a:t>
            </a:r>
          </a:p>
          <a:p>
            <a:pPr>
              <a:buNone/>
            </a:pPr>
            <a:r>
              <a:rPr lang="pt-BR" dirty="0"/>
              <a:t>j) escalas;</a:t>
            </a:r>
          </a:p>
          <a:p>
            <a:pPr>
              <a:buNone/>
            </a:pPr>
            <a:r>
              <a:rPr lang="pt-BR" dirty="0"/>
              <a:t>k) notas gerais, desenhos de referência e carimbo.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29528" t="13701" r="29528" b="3780"/>
          <a:stretch>
            <a:fillRect/>
          </a:stretch>
        </p:blipFill>
        <p:spPr bwMode="auto">
          <a:xfrm>
            <a:off x="0" y="714356"/>
            <a:ext cx="4623333" cy="5823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-32" y="0"/>
            <a:ext cx="5857916" cy="725470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PLANTA DE LOCAÇÃO</a:t>
            </a:r>
            <a:endParaRPr lang="pt-BR" dirty="0"/>
          </a:p>
        </p:txBody>
      </p:sp>
      <p:pic>
        <p:nvPicPr>
          <p:cNvPr id="5" name="Espaço Reservado para Conteúdo 3" descr="des LOCAÇÃ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-5400000">
            <a:off x="4020728" y="1694282"/>
            <a:ext cx="6648908" cy="3260343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186106" cy="1143000"/>
          </a:xfrm>
        </p:spPr>
        <p:txBody>
          <a:bodyPr>
            <a:normAutofit/>
          </a:bodyPr>
          <a:lstStyle/>
          <a:p>
            <a:r>
              <a:rPr lang="pt-BR" b="1" dirty="0"/>
              <a:t>PLANTAS</a:t>
            </a:r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 l="29528" t="9449" r="29528" b="4724"/>
          <a:stretch>
            <a:fillRect/>
          </a:stretch>
        </p:blipFill>
        <p:spPr bwMode="auto">
          <a:xfrm>
            <a:off x="4286248" y="357166"/>
            <a:ext cx="4857752" cy="621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2844" y="1285860"/>
            <a:ext cx="5000660" cy="52864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t-BR" sz="2400" dirty="0"/>
              <a:t>a) simbologias de representação gráfica conforme as prescritas nesta Norma;</a:t>
            </a:r>
          </a:p>
          <a:p>
            <a:pPr>
              <a:buNone/>
            </a:pPr>
            <a:r>
              <a:rPr lang="pt-BR" sz="2400" dirty="0"/>
              <a:t>b) indicação do norte;</a:t>
            </a:r>
          </a:p>
          <a:p>
            <a:pPr>
              <a:buNone/>
            </a:pPr>
            <a:r>
              <a:rPr lang="pt-BR" sz="2400" dirty="0"/>
              <a:t>c) eixos do projeto;</a:t>
            </a:r>
          </a:p>
          <a:p>
            <a:pPr>
              <a:buNone/>
            </a:pPr>
            <a:r>
              <a:rPr lang="pt-BR" sz="2400" dirty="0"/>
              <a:t>d) sistema estrutural;</a:t>
            </a:r>
          </a:p>
          <a:p>
            <a:pPr>
              <a:buNone/>
            </a:pPr>
            <a:r>
              <a:rPr lang="pt-BR" sz="2400" dirty="0"/>
              <a:t>e) indicação das cotas entre os eixos, cotas parciais e totais;</a:t>
            </a:r>
          </a:p>
          <a:p>
            <a:pPr>
              <a:buNone/>
            </a:pPr>
            <a:r>
              <a:rPr lang="pt-BR" sz="2400" dirty="0"/>
              <a:t>f) caracterização dos elementos do projeto:</a:t>
            </a:r>
          </a:p>
          <a:p>
            <a:pPr>
              <a:buNone/>
            </a:pPr>
            <a:r>
              <a:rPr lang="pt-BR" sz="2400" dirty="0"/>
              <a:t>- fechamentos externos e internos;</a:t>
            </a:r>
          </a:p>
          <a:p>
            <a:pPr>
              <a:buNone/>
            </a:pPr>
            <a:r>
              <a:rPr lang="pt-BR" sz="2400" dirty="0"/>
              <a:t>- circulações verticais e horizontais;</a:t>
            </a:r>
          </a:p>
          <a:p>
            <a:pPr>
              <a:buNone/>
            </a:pPr>
            <a:endParaRPr lang="pt-BR" sz="24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4643438" y="571480"/>
            <a:ext cx="4043362" cy="555468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pt-BR" dirty="0"/>
              <a:t>- cobertura/telhado e captação de águas pluviais;</a:t>
            </a:r>
          </a:p>
          <a:p>
            <a:pPr>
              <a:buNone/>
            </a:pPr>
            <a:r>
              <a:rPr lang="pt-BR" dirty="0"/>
              <a:t>- acessos e demais elementos significativos;</a:t>
            </a:r>
          </a:p>
          <a:p>
            <a:pPr>
              <a:buNone/>
            </a:pPr>
            <a:r>
              <a:rPr lang="pt-BR" dirty="0"/>
              <a:t>g) marcação de projeção de elementos significativos acima ou abaixo do plano de corte;</a:t>
            </a:r>
          </a:p>
          <a:p>
            <a:pPr>
              <a:buNone/>
            </a:pPr>
            <a:r>
              <a:rPr lang="pt-BR" dirty="0"/>
              <a:t>h) indicação dos níveis de piso acabado;</a:t>
            </a:r>
          </a:p>
          <a:p>
            <a:pPr>
              <a:buNone/>
            </a:pPr>
            <a:r>
              <a:rPr lang="pt-BR" dirty="0"/>
              <a:t>i) denominação dos diversos compartimentos e respectivas áreas úteis;</a:t>
            </a:r>
          </a:p>
          <a:p>
            <a:pPr>
              <a:buNone/>
            </a:pPr>
            <a:r>
              <a:rPr lang="pt-BR" dirty="0"/>
              <a:t>j) marcação de cortes e fachadas;</a:t>
            </a:r>
          </a:p>
          <a:p>
            <a:pPr>
              <a:buNone/>
            </a:pPr>
            <a:r>
              <a:rPr lang="pt-BR" dirty="0"/>
              <a:t>k) escalas;</a:t>
            </a:r>
          </a:p>
          <a:p>
            <a:pPr>
              <a:buNone/>
            </a:pPr>
            <a:r>
              <a:rPr lang="pt-BR" dirty="0"/>
              <a:t>l) notas gerais, desenhos de referência e carimbo.</a:t>
            </a:r>
          </a:p>
          <a:p>
            <a:endParaRPr lang="pt-B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9528" t="9449" r="29528" b="9449"/>
          <a:stretch>
            <a:fillRect/>
          </a:stretch>
        </p:blipFill>
        <p:spPr bwMode="auto">
          <a:xfrm>
            <a:off x="0" y="357166"/>
            <a:ext cx="4643438" cy="5748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5892"/>
            <a:ext cx="4536891" cy="6583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Imagem 2" descr="PLANTA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3305" y="3836496"/>
            <a:ext cx="5266123" cy="2950090"/>
          </a:xfrm>
          <a:prstGeom prst="rect">
            <a:avLst/>
          </a:prstGeom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000628" y="214290"/>
            <a:ext cx="2686040" cy="714380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PLANTAS</a:t>
            </a:r>
            <a:endParaRPr lang="pt-BR" dirty="0"/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3929058" y="1071546"/>
            <a:ext cx="5000660" cy="235745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t-BR" sz="1600" dirty="0"/>
              <a:t>a) simbologias de representação gráfica (Norma);</a:t>
            </a:r>
          </a:p>
          <a:p>
            <a:pPr>
              <a:buNone/>
            </a:pPr>
            <a:r>
              <a:rPr lang="pt-BR" sz="1600" dirty="0"/>
              <a:t>b) indicação do norte;</a:t>
            </a:r>
          </a:p>
          <a:p>
            <a:pPr>
              <a:buNone/>
            </a:pPr>
            <a:r>
              <a:rPr lang="pt-BR" sz="1600" dirty="0"/>
              <a:t>c) eixos do projeto;</a:t>
            </a:r>
          </a:p>
          <a:p>
            <a:pPr>
              <a:buNone/>
            </a:pPr>
            <a:r>
              <a:rPr lang="pt-BR" sz="1600" dirty="0"/>
              <a:t>d) sistema estrutural;</a:t>
            </a:r>
          </a:p>
          <a:p>
            <a:pPr>
              <a:buNone/>
            </a:pPr>
            <a:r>
              <a:rPr lang="pt-BR" sz="1600" dirty="0"/>
              <a:t>e) indicação das cotas entre os eixos, cotas parciais e totais;</a:t>
            </a:r>
          </a:p>
          <a:p>
            <a:pPr>
              <a:buNone/>
            </a:pPr>
            <a:r>
              <a:rPr lang="pt-BR" sz="1600" dirty="0"/>
              <a:t>f) caracterização dos elementos do projeto:</a:t>
            </a:r>
          </a:p>
          <a:p>
            <a:pPr>
              <a:buNone/>
            </a:pPr>
            <a:r>
              <a:rPr lang="pt-BR" sz="1600" dirty="0"/>
              <a:t>- fechamentos externos e internos;</a:t>
            </a:r>
          </a:p>
          <a:p>
            <a:pPr>
              <a:buNone/>
            </a:pPr>
            <a:r>
              <a:rPr lang="pt-BR" sz="1600" dirty="0"/>
              <a:t>- circulações verticais e horizontais;</a:t>
            </a:r>
          </a:p>
          <a:p>
            <a:pPr>
              <a:buNone/>
            </a:pPr>
            <a:endParaRPr lang="pt-BR" sz="24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CORTES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543956" cy="511494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pt-BR" dirty="0"/>
              <a:t>a) simbologias de representação gráfica conforme as prescritas nesta Norma;</a:t>
            </a:r>
          </a:p>
          <a:p>
            <a:pPr>
              <a:buNone/>
            </a:pPr>
            <a:r>
              <a:rPr lang="pt-BR" dirty="0"/>
              <a:t>b) eixos do projeto;</a:t>
            </a:r>
          </a:p>
          <a:p>
            <a:pPr>
              <a:buNone/>
            </a:pPr>
            <a:r>
              <a:rPr lang="pt-BR" dirty="0"/>
              <a:t>c) sistema estrutural;</a:t>
            </a:r>
          </a:p>
          <a:p>
            <a:pPr>
              <a:buNone/>
            </a:pPr>
            <a:r>
              <a:rPr lang="pt-BR" dirty="0"/>
              <a:t>d) indicação das cotas verticais;</a:t>
            </a:r>
          </a:p>
          <a:p>
            <a:pPr>
              <a:buNone/>
            </a:pPr>
            <a:r>
              <a:rPr lang="pt-BR" dirty="0"/>
              <a:t>e) indicação de cotas de nível em osso e acabado dos diversos pisos;</a:t>
            </a:r>
          </a:p>
          <a:p>
            <a:pPr>
              <a:buNone/>
            </a:pPr>
            <a:r>
              <a:rPr lang="pt-BR" dirty="0"/>
              <a:t>f) caracterização dos elementos do projeto:</a:t>
            </a:r>
          </a:p>
          <a:p>
            <a:pPr>
              <a:buNone/>
            </a:pPr>
            <a:r>
              <a:rPr lang="pt-BR" dirty="0"/>
              <a:t>	- fechamentos externos e internos;</a:t>
            </a:r>
          </a:p>
          <a:p>
            <a:pPr>
              <a:buNone/>
            </a:pPr>
            <a:r>
              <a:rPr lang="pt-BR" dirty="0"/>
              <a:t>	- circulações verticais e horizontais;</a:t>
            </a:r>
          </a:p>
          <a:p>
            <a:pPr>
              <a:buNone/>
            </a:pPr>
            <a:r>
              <a:rPr lang="pt-BR" dirty="0"/>
              <a:t>	- áreas de instalações técnicas e de serviços;</a:t>
            </a:r>
          </a:p>
          <a:p>
            <a:pPr>
              <a:buNone/>
            </a:pPr>
            <a:endParaRPr lang="pt-BR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/>
          <a:lstStyle/>
          <a:p>
            <a:r>
              <a:rPr lang="pt-BR" b="1" dirty="0"/>
              <a:t>CORTES</a:t>
            </a:r>
          </a:p>
        </p:txBody>
      </p:sp>
      <p:pic>
        <p:nvPicPr>
          <p:cNvPr id="4" name="Espaço Reservado para Conteúdo 3" descr="des corte 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8230" y="1000108"/>
            <a:ext cx="7074232" cy="5667417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543428" cy="1143000"/>
          </a:xfrm>
        </p:spPr>
        <p:txBody>
          <a:bodyPr/>
          <a:lstStyle/>
          <a:p>
            <a:r>
              <a:rPr lang="pt-BR" b="1" dirty="0"/>
              <a:t>CORTES</a:t>
            </a:r>
          </a:p>
        </p:txBody>
      </p:sp>
      <p:pic>
        <p:nvPicPr>
          <p:cNvPr id="5" name="Imagem 4" descr="CORTE BB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628" y="205174"/>
            <a:ext cx="3857652" cy="2223694"/>
          </a:xfrm>
          <a:prstGeom prst="rect">
            <a:avLst/>
          </a:prstGeom>
        </p:spPr>
      </p:pic>
      <p:pic>
        <p:nvPicPr>
          <p:cNvPr id="4" name="Espaço Reservado para Conteúdo 3" descr="des corte BB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86600" y="2373724"/>
            <a:ext cx="7771614" cy="4412862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5393" y="0"/>
            <a:ext cx="7493217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9963" y="474663"/>
            <a:ext cx="7202487" cy="590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t-BR" dirty="0"/>
              <a:t>a) programa de necessidades;</a:t>
            </a:r>
          </a:p>
          <a:p>
            <a:pPr>
              <a:buNone/>
            </a:pPr>
            <a:r>
              <a:rPr lang="pt-BR" dirty="0"/>
              <a:t>b) memorial justificativo;</a:t>
            </a:r>
          </a:p>
          <a:p>
            <a:pPr>
              <a:buNone/>
            </a:pPr>
            <a:r>
              <a:rPr lang="pt-BR" dirty="0"/>
              <a:t>c) discriminação técnica;</a:t>
            </a:r>
          </a:p>
          <a:p>
            <a:pPr>
              <a:buNone/>
            </a:pPr>
            <a:r>
              <a:rPr lang="pt-BR" dirty="0"/>
              <a:t>d) especificação;</a:t>
            </a:r>
          </a:p>
          <a:p>
            <a:pPr>
              <a:buNone/>
            </a:pPr>
            <a:r>
              <a:rPr lang="pt-BR" dirty="0"/>
              <a:t>e) lista de materiais;</a:t>
            </a:r>
          </a:p>
          <a:p>
            <a:pPr>
              <a:buNone/>
            </a:pPr>
            <a:r>
              <a:rPr lang="pt-BR" dirty="0"/>
              <a:t>f) orçamento.</a:t>
            </a:r>
          </a:p>
        </p:txBody>
      </p:sp>
      <p:sp>
        <p:nvSpPr>
          <p:cNvPr id="5" name="Retângulo 4"/>
          <p:cNvSpPr/>
          <p:nvPr/>
        </p:nvSpPr>
        <p:spPr>
          <a:xfrm>
            <a:off x="1928794" y="428604"/>
            <a:ext cx="47877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PEÇAS ESCRITAS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514353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pt-BR" dirty="0"/>
              <a:t>f)... caracterização dos elementos do projeto:</a:t>
            </a:r>
          </a:p>
          <a:p>
            <a:pPr>
              <a:buNone/>
            </a:pPr>
            <a:r>
              <a:rPr lang="pt-BR" dirty="0"/>
              <a:t>		- cobertura/telhado e captação de águas pluviais;</a:t>
            </a:r>
          </a:p>
          <a:p>
            <a:pPr>
              <a:buNone/>
            </a:pPr>
            <a:r>
              <a:rPr lang="pt-BR" dirty="0"/>
              <a:t>		- forros e demais elementos significativos;</a:t>
            </a:r>
          </a:p>
          <a:p>
            <a:pPr>
              <a:buNone/>
            </a:pPr>
            <a:r>
              <a:rPr lang="pt-BR" dirty="0"/>
              <a:t>g) denominação dos diversos compartimentos seccionados;</a:t>
            </a:r>
          </a:p>
          <a:p>
            <a:pPr>
              <a:buNone/>
            </a:pPr>
            <a:r>
              <a:rPr lang="pt-BR" dirty="0"/>
              <a:t>h) escalas;</a:t>
            </a:r>
          </a:p>
          <a:p>
            <a:pPr>
              <a:buNone/>
            </a:pPr>
            <a:r>
              <a:rPr lang="pt-BR" dirty="0"/>
              <a:t>i) notas gerais, desenhos de referência e carimbo;</a:t>
            </a:r>
          </a:p>
          <a:p>
            <a:pPr>
              <a:buNone/>
            </a:pPr>
            <a:r>
              <a:rPr lang="pt-BR" dirty="0"/>
              <a:t>j) marcação dos cortes transversais nos cortes longitudinais e vice-versa, podendo ainda ser indicadas as alturas das seções horizontais (planta da edificação).</a:t>
            </a: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b="1" dirty="0"/>
              <a:t>CORTES</a:t>
            </a:r>
            <a:endParaRPr lang="pt-BR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/>
              <a:t>FACHADAS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1406" y="1600200"/>
            <a:ext cx="8929718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dirty="0"/>
              <a:t>a) simbologias de representação gráfica conforme</a:t>
            </a:r>
          </a:p>
          <a:p>
            <a:pPr>
              <a:buNone/>
            </a:pPr>
            <a:r>
              <a:rPr lang="pt-BR" dirty="0"/>
              <a:t>as prescritas nesta Norma;</a:t>
            </a:r>
          </a:p>
          <a:p>
            <a:pPr>
              <a:buNone/>
            </a:pPr>
            <a:r>
              <a:rPr lang="pt-BR" dirty="0"/>
              <a:t>b) eixos do projeto;</a:t>
            </a:r>
          </a:p>
          <a:p>
            <a:pPr>
              <a:buNone/>
            </a:pPr>
            <a:r>
              <a:rPr lang="pt-BR" dirty="0"/>
              <a:t>c) indicação de cotas de nível acabado;</a:t>
            </a:r>
          </a:p>
          <a:p>
            <a:pPr>
              <a:buNone/>
            </a:pPr>
            <a:r>
              <a:rPr lang="pt-BR" dirty="0"/>
              <a:t>d) escalas;</a:t>
            </a:r>
          </a:p>
          <a:p>
            <a:pPr>
              <a:buNone/>
            </a:pPr>
            <a:r>
              <a:rPr lang="pt-BR" dirty="0"/>
              <a:t>e) notas gerais, desenhos de referência e carimbo;</a:t>
            </a:r>
          </a:p>
          <a:p>
            <a:pPr>
              <a:buNone/>
            </a:pPr>
            <a:r>
              <a:rPr lang="pt-BR" dirty="0"/>
              <a:t>f) marcação dos cortes longitudinais ou transversais.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FACHADA PRINCIPAL</a:t>
            </a:r>
          </a:p>
        </p:txBody>
      </p:sp>
      <p:pic>
        <p:nvPicPr>
          <p:cNvPr id="4" name="Imagem 3" descr="des FACH PRIN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398" y="2727652"/>
            <a:ext cx="5364296" cy="4051099"/>
          </a:xfrm>
          <a:prstGeom prst="rect">
            <a:avLst/>
          </a:prstGeom>
        </p:spPr>
      </p:pic>
      <p:pic>
        <p:nvPicPr>
          <p:cNvPr id="6" name="Espaço Reservado para Conteúdo 5" descr="FACHADA 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0" y="1142984"/>
            <a:ext cx="4296881" cy="2406521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des FACH PRIN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890" y="0"/>
            <a:ext cx="9040704" cy="682751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es Fach Lat ESQ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714356"/>
            <a:ext cx="6000792" cy="387535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28926" y="-24"/>
            <a:ext cx="5900750" cy="1143000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FACHADA LAT. ESQUERDA</a:t>
            </a:r>
          </a:p>
        </p:txBody>
      </p:sp>
      <p:pic>
        <p:nvPicPr>
          <p:cNvPr id="4" name="Espaço Reservado para Conteúdo 3" descr="FACHADA 4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14810" y="3714752"/>
            <a:ext cx="4469375" cy="2672642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/>
          <a:lstStyle/>
          <a:p>
            <a:r>
              <a:rPr lang="pt-BR" b="1" dirty="0"/>
              <a:t>FACHADA LATERAL ESQUERDA</a:t>
            </a:r>
          </a:p>
        </p:txBody>
      </p:sp>
      <p:pic>
        <p:nvPicPr>
          <p:cNvPr id="4" name="Espaço Reservado para Conteúdo 3" descr="des Fach Lat DI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8679" y="1000109"/>
            <a:ext cx="8791040" cy="5677322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FACHADA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2732" y="1571612"/>
            <a:ext cx="8453777" cy="4429155"/>
          </a:xfr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dirty="0"/>
              <a:t>FACHADA LATERAL DIREITA</a:t>
            </a:r>
          </a:p>
        </p:txBody>
      </p:sp>
      <p:sp>
        <p:nvSpPr>
          <p:cNvPr id="6" name="Seta para a direita 5"/>
          <p:cNvSpPr/>
          <p:nvPr/>
        </p:nvSpPr>
        <p:spPr>
          <a:xfrm>
            <a:off x="285720" y="3857628"/>
            <a:ext cx="829364" cy="681408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FACHADA - FUNDOS</a:t>
            </a:r>
          </a:p>
        </p:txBody>
      </p:sp>
      <p:pic>
        <p:nvPicPr>
          <p:cNvPr id="8" name="Espaço Reservado para Conteúdo 7" descr="des Fach FUNDO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3151" y="1785926"/>
            <a:ext cx="5323226" cy="4318678"/>
          </a:xfrm>
        </p:spPr>
      </p:pic>
      <p:pic>
        <p:nvPicPr>
          <p:cNvPr id="6" name="Espaço Reservado para Conteúdo 3" descr="FACHADA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56" y="1928802"/>
            <a:ext cx="3545133" cy="1857388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0"/>
            <a:ext cx="56811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4938" y="657225"/>
            <a:ext cx="6334125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dirty="0"/>
              <a:t>As peças gráficas do projeto são as indicadas a seguir:</a:t>
            </a:r>
          </a:p>
          <a:p>
            <a:pPr>
              <a:buNone/>
            </a:pPr>
            <a:r>
              <a:rPr lang="pt-BR" dirty="0"/>
              <a:t>a) plantas:</a:t>
            </a:r>
          </a:p>
          <a:p>
            <a:pPr lvl="1"/>
            <a:r>
              <a:rPr lang="pt-BR" dirty="0"/>
              <a:t> planta de situação;</a:t>
            </a:r>
          </a:p>
          <a:p>
            <a:pPr lvl="1"/>
            <a:r>
              <a:rPr lang="pt-BR" dirty="0"/>
              <a:t> planta de locação (ou implantação);</a:t>
            </a:r>
          </a:p>
          <a:p>
            <a:pPr lvl="1"/>
            <a:r>
              <a:rPr lang="pt-BR" dirty="0"/>
              <a:t> planta de edificação;</a:t>
            </a:r>
          </a:p>
          <a:p>
            <a:pPr>
              <a:buNone/>
            </a:pPr>
            <a:r>
              <a:rPr lang="pt-BR" dirty="0"/>
              <a:t>b) corte;</a:t>
            </a:r>
          </a:p>
          <a:p>
            <a:pPr>
              <a:buNone/>
            </a:pPr>
            <a:r>
              <a:rPr lang="pt-BR" dirty="0"/>
              <a:t>c) fachada;</a:t>
            </a:r>
          </a:p>
          <a:p>
            <a:pPr>
              <a:buNone/>
            </a:pPr>
            <a:r>
              <a:rPr lang="pt-BR" dirty="0"/>
              <a:t>d) elevações;</a:t>
            </a:r>
          </a:p>
          <a:p>
            <a:pPr>
              <a:buNone/>
            </a:pPr>
            <a:r>
              <a:rPr lang="pt-BR" dirty="0"/>
              <a:t>e) detalhes ou ampliações;</a:t>
            </a:r>
          </a:p>
          <a:p>
            <a:pPr>
              <a:buNone/>
            </a:pPr>
            <a:r>
              <a:rPr lang="pt-BR" dirty="0"/>
              <a:t>f) escala.</a:t>
            </a:r>
          </a:p>
        </p:txBody>
      </p:sp>
      <p:sp>
        <p:nvSpPr>
          <p:cNvPr id="4" name="Retângulo 3"/>
          <p:cNvSpPr/>
          <p:nvPr/>
        </p:nvSpPr>
        <p:spPr>
          <a:xfrm>
            <a:off x="2062595" y="214290"/>
            <a:ext cx="50188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PEÇAS GRÁFICAS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SÍMBOLOS GRÁFICOS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543180"/>
          </a:xfrm>
        </p:spPr>
        <p:txBody>
          <a:bodyPr/>
          <a:lstStyle/>
          <a:p>
            <a:r>
              <a:rPr lang="pt-BR" dirty="0"/>
              <a:t>ESCALA GRÁFICA</a:t>
            </a:r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NORTE</a:t>
            </a:r>
          </a:p>
          <a:p>
            <a:pPr>
              <a:buNone/>
            </a:pPr>
            <a:endParaRPr lang="pt-BR" dirty="0"/>
          </a:p>
          <a:p>
            <a:endParaRPr lang="pt-BR" dirty="0"/>
          </a:p>
        </p:txBody>
      </p:sp>
      <p:pic>
        <p:nvPicPr>
          <p:cNvPr id="4098" name="Picture 2" descr="NBR 6492-esc graf ma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2285992"/>
            <a:ext cx="539115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NBR 6492 - SIMBOLOS DE NOR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4286256"/>
            <a:ext cx="5735492" cy="1804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0034" y="3500438"/>
            <a:ext cx="3286148" cy="357189"/>
          </a:xfrm>
        </p:spPr>
        <p:txBody>
          <a:bodyPr>
            <a:normAutofit fontScale="47500" lnSpcReduction="20000"/>
          </a:bodyPr>
          <a:lstStyle/>
          <a:p>
            <a:r>
              <a:rPr lang="pt-BR" dirty="0"/>
              <a:t>INDICAÇÃO GRÁFICADOS ACESSOS</a:t>
            </a:r>
          </a:p>
        </p:txBody>
      </p:sp>
      <p:pic>
        <p:nvPicPr>
          <p:cNvPr id="12290" name="Picture 2" descr="NBR 6492- Indic Chama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58" y="1500174"/>
            <a:ext cx="360045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500034" y="2000240"/>
            <a:ext cx="2686040" cy="357189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INDICAÇÃO DE CHAMADA</a:t>
            </a:r>
          </a:p>
        </p:txBody>
      </p:sp>
      <p:pic>
        <p:nvPicPr>
          <p:cNvPr id="12291" name="Picture 3" descr="NBR 6492 I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2714620"/>
            <a:ext cx="22383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 descr="NBR 6492 - INDIC rampas e escadas ma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4048125"/>
            <a:ext cx="474345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571472" y="5072074"/>
            <a:ext cx="3357586" cy="785818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INDICAÇÃO DE SENTIDO</a:t>
            </a:r>
            <a:r>
              <a:rPr kumimoji="0" lang="pt-BR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ASCENDENTE EM ESCADAS E RAMPAS</a:t>
            </a:r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b="1" dirty="0"/>
              <a:t>SÍMBOLOS GRÁFICOS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NBR 6492 IND"/>
          <p:cNvPicPr>
            <a:picLocks noChangeAspect="1" noChangeArrowheads="1"/>
          </p:cNvPicPr>
          <p:nvPr/>
        </p:nvPicPr>
        <p:blipFill>
          <a:blip r:embed="rId2" cstate="print"/>
          <a:srcRect t="26967"/>
          <a:stretch>
            <a:fillRect/>
          </a:stretch>
        </p:blipFill>
        <p:spPr bwMode="auto">
          <a:xfrm>
            <a:off x="1285852" y="1000108"/>
            <a:ext cx="3559795" cy="97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 descr="NBR 6492 - INDIC inclinação in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1214422"/>
            <a:ext cx="6477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 descr="NBR 6492 - cotasNIVELma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2928934"/>
            <a:ext cx="631803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NBR 6492 - COTAS ma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3427" y="1071546"/>
            <a:ext cx="6773283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NBR 6492 - COTAS esq MA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077" y="4071942"/>
            <a:ext cx="7123071" cy="2381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NBR 6492 - INDIC cortes ma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4490" y="1857364"/>
            <a:ext cx="6996534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BR 6492 - detalhes"/>
          <p:cNvPicPr>
            <a:picLocks noChangeAspect="1" noChangeArrowheads="1"/>
          </p:cNvPicPr>
          <p:nvPr/>
        </p:nvPicPr>
        <p:blipFill>
          <a:blip r:embed="rId2" cstate="print"/>
          <a:srcRect l="8440" r="2104" b="42139"/>
          <a:stretch>
            <a:fillRect/>
          </a:stretch>
        </p:blipFill>
        <p:spPr bwMode="auto">
          <a:xfrm>
            <a:off x="1643042" y="723600"/>
            <a:ext cx="6500858" cy="5277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CONVENÇÕES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86320"/>
          </a:xfrm>
        </p:spPr>
        <p:txBody>
          <a:bodyPr>
            <a:normAutofit fontScale="40000" lnSpcReduction="20000"/>
          </a:bodyPr>
          <a:lstStyle/>
          <a:p>
            <a:r>
              <a:rPr lang="pt-BR" sz="8000" dirty="0"/>
              <a:t>ESCALA</a:t>
            </a:r>
          </a:p>
          <a:p>
            <a:pPr>
              <a:buNone/>
            </a:pPr>
            <a:endParaRPr lang="pt-BR" dirty="0"/>
          </a:p>
          <a:p>
            <a:pPr>
              <a:buNone/>
            </a:pPr>
            <a:endParaRPr lang="pt-BR" dirty="0"/>
          </a:p>
          <a:p>
            <a:pPr>
              <a:buNone/>
            </a:pPr>
            <a:endParaRPr lang="pt-BR" dirty="0"/>
          </a:p>
          <a:p>
            <a:pPr>
              <a:buNone/>
            </a:pPr>
            <a:endParaRPr lang="pt-BR" dirty="0"/>
          </a:p>
          <a:p>
            <a:pPr>
              <a:buNone/>
            </a:pPr>
            <a:endParaRPr lang="pt-BR" dirty="0"/>
          </a:p>
          <a:p>
            <a:pPr>
              <a:buNone/>
            </a:pPr>
            <a:endParaRPr lang="pt-BR" dirty="0"/>
          </a:p>
          <a:p>
            <a:pPr>
              <a:buNone/>
            </a:pPr>
            <a:endParaRPr lang="pt-BR" dirty="0"/>
          </a:p>
          <a:p>
            <a:pPr>
              <a:buNone/>
            </a:pPr>
            <a:endParaRPr lang="pt-BR" dirty="0"/>
          </a:p>
          <a:p>
            <a:pPr>
              <a:buNone/>
            </a:pPr>
            <a:endParaRPr lang="pt-BR" dirty="0"/>
          </a:p>
          <a:p>
            <a:pPr>
              <a:buNone/>
            </a:pPr>
            <a:endParaRPr lang="pt-BR" dirty="0"/>
          </a:p>
          <a:p>
            <a:pPr>
              <a:buNone/>
            </a:pPr>
            <a:endParaRPr lang="pt-BR" dirty="0"/>
          </a:p>
          <a:p>
            <a:pPr>
              <a:buNone/>
            </a:pPr>
            <a:endParaRPr lang="pt-BR" dirty="0"/>
          </a:p>
          <a:p>
            <a:pPr>
              <a:buNone/>
            </a:pPr>
            <a:endParaRPr lang="pt-BR" dirty="0"/>
          </a:p>
          <a:p>
            <a:pPr>
              <a:buNone/>
            </a:pPr>
            <a:endParaRPr lang="pt-BR" dirty="0"/>
          </a:p>
          <a:p>
            <a:pPr>
              <a:buNone/>
            </a:pPr>
            <a:endParaRPr lang="pt-BR" sz="4400" i="1" dirty="0"/>
          </a:p>
          <a:p>
            <a:pPr>
              <a:buNone/>
            </a:pPr>
            <a:endParaRPr lang="pt-BR" sz="4400" i="1" dirty="0"/>
          </a:p>
          <a:p>
            <a:pPr>
              <a:buNone/>
            </a:pPr>
            <a:endParaRPr lang="pt-BR" sz="4400" i="1" dirty="0"/>
          </a:p>
          <a:p>
            <a:pPr>
              <a:buNone/>
            </a:pPr>
            <a:endParaRPr lang="pt-BR" sz="4400" i="1" dirty="0"/>
          </a:p>
          <a:p>
            <a:pPr>
              <a:buNone/>
            </a:pPr>
            <a:r>
              <a:rPr lang="pt-BR" sz="4400" i="1" u="sng" dirty="0"/>
              <a:t>ESCALAS USUAIS</a:t>
            </a:r>
            <a:r>
              <a:rPr lang="pt-BR" sz="4400" i="1" dirty="0"/>
              <a:t>: 1/2; 1/5; 1/10; 1/20; 1/25; 1/50; 1/75; 1/100; 1/200; 1/250 e 1/500</a:t>
            </a:r>
            <a:endParaRPr lang="pt-BR" sz="4400" dirty="0"/>
          </a:p>
        </p:txBody>
      </p:sp>
      <p:pic>
        <p:nvPicPr>
          <p:cNvPr id="8194" name="Imagem 19" descr="escalaNBRescal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2357430"/>
            <a:ext cx="3429024" cy="2064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nbr 08402 letra tecnic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2312" y="2212689"/>
            <a:ext cx="7199376" cy="3300984"/>
          </a:xfrm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CONVENÇÕES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NBR 08402 letra tecnica VERTICA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042" y="1334362"/>
            <a:ext cx="5500725" cy="5408864"/>
          </a:xfr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229600" cy="1143000"/>
          </a:xfrm>
        </p:spPr>
        <p:txBody>
          <a:bodyPr/>
          <a:lstStyle/>
          <a:p>
            <a:r>
              <a:rPr lang="pt-BR" b="1" dirty="0"/>
              <a:t>CONVENÇÕES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LINHAS DE DESENHO</a:t>
            </a: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1643050"/>
            <a:ext cx="914400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Linhas de contorno – Contínuas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BR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BR" dirty="0"/>
              <a:t>A espessura varia com a escala e a natureza do desenho, conforme exemplo: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BR" dirty="0"/>
              <a:t>                                                                                ± </a:t>
            </a:r>
            <a:r>
              <a:rPr lang="pt-BR" dirty="0">
                <a:latin typeface="Arial" pitchFamily="34" charset="0"/>
              </a:rPr>
              <a:t>6mm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pt-BR" dirty="0">
              <a:latin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Linhas internas – Contínuas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BR" dirty="0"/>
              <a:t>Firmes, porém de menor valor que as linhas de contorno, conforme exemplo: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BR" dirty="0"/>
              <a:t>                                                                               ± </a:t>
            </a:r>
            <a:r>
              <a:rPr lang="pt-BR" dirty="0">
                <a:latin typeface="Arial" pitchFamily="34" charset="0"/>
              </a:rPr>
              <a:t>4mm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pt-BR" dirty="0">
              <a:latin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Linhas situadas além do plano do desenho – Tracejadas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dirty="0"/>
              <a:t>Mesmo valor que as linhas de eixo, conforme exemplo: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pt-BR" dirty="0"/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pt-BR" dirty="0"/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pt-B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pt-BR" dirty="0">
              <a:solidFill>
                <a:srgbClr val="FF0000"/>
              </a:solidFill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9220" name="Picture 4" descr="nbr8403 - continua grossa"/>
          <p:cNvPicPr>
            <a:picLocks noChangeAspect="1" noChangeArrowheads="1"/>
          </p:cNvPicPr>
          <p:nvPr/>
        </p:nvPicPr>
        <p:blipFill>
          <a:blip r:embed="rId2"/>
          <a:srcRect l="11078"/>
          <a:stretch>
            <a:fillRect/>
          </a:stretch>
        </p:blipFill>
        <p:spPr bwMode="auto">
          <a:xfrm>
            <a:off x="1076325" y="2505075"/>
            <a:ext cx="2828925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 descr="nbr8403 - continua fina"/>
          <p:cNvPicPr>
            <a:picLocks noChangeAspect="1" noChangeArrowheads="1"/>
          </p:cNvPicPr>
          <p:nvPr/>
        </p:nvPicPr>
        <p:blipFill>
          <a:blip r:embed="rId3"/>
          <a:srcRect l="10542"/>
          <a:stretch>
            <a:fillRect/>
          </a:stretch>
        </p:blipFill>
        <p:spPr bwMode="auto">
          <a:xfrm>
            <a:off x="1000100" y="4214818"/>
            <a:ext cx="29146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7" descr="nbr8403 - tracej fina"/>
          <p:cNvPicPr>
            <a:picLocks noChangeAspect="1" noChangeArrowheads="1"/>
          </p:cNvPicPr>
          <p:nvPr/>
        </p:nvPicPr>
        <p:blipFill>
          <a:blip r:embed="rId4" cstate="print"/>
          <a:srcRect l="10457"/>
          <a:stretch>
            <a:fillRect/>
          </a:stretch>
        </p:blipFill>
        <p:spPr bwMode="auto">
          <a:xfrm>
            <a:off x="1000100" y="5357826"/>
            <a:ext cx="277177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tângulo 12"/>
          <p:cNvSpPr/>
          <p:nvPr/>
        </p:nvSpPr>
        <p:spPr>
          <a:xfrm>
            <a:off x="3929058" y="5143512"/>
            <a:ext cx="865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± </a:t>
            </a:r>
            <a:r>
              <a:rPr lang="pt-BR" dirty="0">
                <a:latin typeface="Arial" pitchFamily="34" charset="0"/>
              </a:rPr>
              <a:t>2mm</a:t>
            </a:r>
            <a:endParaRPr lang="pt-BR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SISTEMA PROJETIVO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95765" y="1600200"/>
            <a:ext cx="455247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0960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LINHAS DE DESENHO</a:t>
            </a:r>
          </a:p>
        </p:txBody>
      </p:sp>
      <p:sp>
        <p:nvSpPr>
          <p:cNvPr id="3" name="Retângulo 2"/>
          <p:cNvSpPr/>
          <p:nvPr/>
        </p:nvSpPr>
        <p:spPr>
          <a:xfrm>
            <a:off x="214282" y="1357298"/>
            <a:ext cx="8929718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Linhas de projeção - Traço e dois pontos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dirty="0"/>
              <a:t>Quando se tratar de projeções importantes, devem ter o mesmo valor que as linhas de contorno. São indicadas para representar projeções de pavimentos superiores, marquises, balanços, etc., conforme exemplo: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dirty="0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dirty="0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dirty="0"/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Linhas de projeção - Traço e dois pontos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dirty="0"/>
              <a:t>Firmes, definidas, com espessura inferior às linhas internas e com traços longos, conforme exemplo: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dirty="0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dirty="0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dirty="0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Linhas de cotas - Contínuas</a:t>
            </a:r>
            <a:endParaRPr lang="pt-B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dirty="0"/>
              <a:t>Firmes, definidas, com espessura igual ou inferior à linha de eixo ou coordenadas, conforme exemplo: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dirty="0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dirty="0"/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pt-BR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dirty="0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dirty="0"/>
          </a:p>
        </p:txBody>
      </p:sp>
      <p:pic>
        <p:nvPicPr>
          <p:cNvPr id="1026" name="Picture 2" descr="nbr8403 - traco 2pto estreita"/>
          <p:cNvPicPr>
            <a:picLocks noChangeAspect="1" noChangeArrowheads="1"/>
          </p:cNvPicPr>
          <p:nvPr/>
        </p:nvPicPr>
        <p:blipFill>
          <a:blip r:embed="rId2" cstate="print"/>
          <a:srcRect l="10725"/>
          <a:stretch>
            <a:fillRect/>
          </a:stretch>
        </p:blipFill>
        <p:spPr bwMode="auto">
          <a:xfrm>
            <a:off x="928662" y="2857496"/>
            <a:ext cx="3000375" cy="8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4643438" y="4429132"/>
            <a:ext cx="865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± </a:t>
            </a:r>
            <a:r>
              <a:rPr lang="pt-BR" dirty="0">
                <a:latin typeface="Arial" pitchFamily="34" charset="0"/>
              </a:rPr>
              <a:t>2mm</a:t>
            </a:r>
            <a:endParaRPr lang="pt-BR" dirty="0"/>
          </a:p>
        </p:txBody>
      </p:sp>
      <p:pic>
        <p:nvPicPr>
          <p:cNvPr id="1027" name="Picture 3" descr="nbr8403 - traco pto estreita"/>
          <p:cNvPicPr>
            <a:picLocks noChangeAspect="1" noChangeArrowheads="1"/>
          </p:cNvPicPr>
          <p:nvPr/>
        </p:nvPicPr>
        <p:blipFill>
          <a:blip r:embed="rId3"/>
          <a:srcRect l="49271"/>
          <a:stretch>
            <a:fillRect/>
          </a:stretch>
        </p:blipFill>
        <p:spPr bwMode="auto">
          <a:xfrm>
            <a:off x="562817" y="4553546"/>
            <a:ext cx="3952849" cy="8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ângulo 7"/>
          <p:cNvSpPr/>
          <p:nvPr/>
        </p:nvSpPr>
        <p:spPr>
          <a:xfrm>
            <a:off x="4071934" y="2714620"/>
            <a:ext cx="865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± </a:t>
            </a:r>
            <a:r>
              <a:rPr lang="pt-BR" dirty="0">
                <a:latin typeface="Arial" pitchFamily="34" charset="0"/>
              </a:rPr>
              <a:t>2mm</a:t>
            </a:r>
            <a:endParaRPr lang="pt-BR" dirty="0"/>
          </a:p>
        </p:txBody>
      </p:sp>
      <p:pic>
        <p:nvPicPr>
          <p:cNvPr id="1028" name="Picture 4" descr="nbr8403 - continua fina"/>
          <p:cNvPicPr>
            <a:picLocks noChangeAspect="1" noChangeArrowheads="1"/>
          </p:cNvPicPr>
          <p:nvPr/>
        </p:nvPicPr>
        <p:blipFill>
          <a:blip r:embed="rId4"/>
          <a:srcRect l="10542"/>
          <a:stretch>
            <a:fillRect/>
          </a:stretch>
        </p:blipFill>
        <p:spPr bwMode="auto">
          <a:xfrm>
            <a:off x="571472" y="6357958"/>
            <a:ext cx="3495675" cy="8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9"/>
          <p:cNvSpPr/>
          <p:nvPr/>
        </p:nvSpPr>
        <p:spPr>
          <a:xfrm>
            <a:off x="4214810" y="6143644"/>
            <a:ext cx="865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± </a:t>
            </a:r>
            <a:r>
              <a:rPr lang="pt-BR" dirty="0">
                <a:latin typeface="Arial" pitchFamily="34" charset="0"/>
              </a:rPr>
              <a:t>2mm</a:t>
            </a:r>
            <a:endParaRPr lang="pt-BR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8596" y="1428736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pt-BR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Linhas de indicação e chamadas - Contínuas</a:t>
            </a:r>
            <a:endParaRPr lang="pt-B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pt-BR" sz="1800" dirty="0"/>
              <a:t>Mesmo valor que as linhas de eixo, conforme exemplo:</a:t>
            </a:r>
          </a:p>
          <a:p>
            <a:pPr>
              <a:buNone/>
            </a:pPr>
            <a:endParaRPr lang="pt-BR" sz="1800" dirty="0"/>
          </a:p>
          <a:p>
            <a:pPr>
              <a:buNone/>
            </a:pPr>
            <a:endParaRPr lang="pt-BR" sz="1800" dirty="0"/>
          </a:p>
        </p:txBody>
      </p:sp>
      <p:pic>
        <p:nvPicPr>
          <p:cNvPr id="2050" name="Picture 2" descr="NBR 6492 abr 1994_linha chama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285992"/>
            <a:ext cx="1823901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428596" y="3786190"/>
            <a:ext cx="842968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Linha de silhueta</a:t>
            </a:r>
          </a:p>
          <a:p>
            <a:r>
              <a:rPr lang="pt-BR" dirty="0"/>
              <a:t>Mesmo valor que as linhas de eixo, conforme exemplos:</a:t>
            </a:r>
          </a:p>
          <a:p>
            <a:endParaRPr lang="pt-B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NBR 6492 abr 1994_linha silue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1967" y="4572008"/>
            <a:ext cx="6490429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60960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LINHAS DE DESENHO</a:t>
            </a:r>
          </a:p>
        </p:txBody>
      </p:sp>
      <p:sp>
        <p:nvSpPr>
          <p:cNvPr id="8" name="Retângulo 7"/>
          <p:cNvSpPr/>
          <p:nvPr/>
        </p:nvSpPr>
        <p:spPr>
          <a:xfrm>
            <a:off x="3286116" y="3214686"/>
            <a:ext cx="865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± </a:t>
            </a:r>
            <a:r>
              <a:rPr lang="pt-BR" dirty="0">
                <a:latin typeface="Arial" pitchFamily="34" charset="0"/>
              </a:rPr>
              <a:t>2mm</a:t>
            </a:r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7429520" y="5357826"/>
            <a:ext cx="865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± </a:t>
            </a:r>
            <a:r>
              <a:rPr lang="pt-BR" dirty="0">
                <a:latin typeface="Arial" pitchFamily="34" charset="0"/>
              </a:rPr>
              <a:t>2mm</a:t>
            </a:r>
            <a:endParaRPr lang="pt-BR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t-BR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Linha de interrupção de desenho:</a:t>
            </a:r>
            <a:endParaRPr lang="pt-B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pt-BR" sz="1800" dirty="0"/>
              <a:t>Mesmo valor que as linhas de eixo, conforme exemplo:</a:t>
            </a:r>
          </a:p>
          <a:p>
            <a:pPr>
              <a:buNone/>
            </a:pPr>
            <a:endParaRPr lang="pt-BR" dirty="0"/>
          </a:p>
        </p:txBody>
      </p:sp>
      <p:pic>
        <p:nvPicPr>
          <p:cNvPr id="3074" name="Picture 2" descr="NBR 6492 abr 1994_linha inter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714620"/>
            <a:ext cx="6143668" cy="377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7072330" y="2643182"/>
            <a:ext cx="1207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(± 0,2 mm)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60960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LINHAS DE DESENHO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CASINHA 2009_1</a:t>
            </a:r>
          </a:p>
        </p:txBody>
      </p:sp>
      <p:pic>
        <p:nvPicPr>
          <p:cNvPr id="4" name="Imagem 3" descr="LOCAÇÃO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2000240"/>
            <a:ext cx="6230112" cy="348843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FACHADA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500174"/>
            <a:ext cx="3397579" cy="300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Espaço Reservado para Conteúdo 3" descr="IMPLANTAÇÃO-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50" y="3357562"/>
            <a:ext cx="5689503" cy="318612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FACHADA PRINCIPAL</a:t>
            </a:r>
          </a:p>
        </p:txBody>
      </p:sp>
      <p:pic>
        <p:nvPicPr>
          <p:cNvPr id="6" name="Espaço Reservado para Conteúdo 5" descr="FACHADA 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52906" y="1948275"/>
            <a:ext cx="6838188" cy="3829812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1533</Words>
  <Application>Microsoft Office PowerPoint</Application>
  <PresentationFormat>Apresentação na tela (4:3)</PresentationFormat>
  <Paragraphs>262</Paragraphs>
  <Slides>62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62</vt:i4>
      </vt:variant>
    </vt:vector>
  </HeadingPairs>
  <TitlesOfParts>
    <vt:vector size="66" baseType="lpstr">
      <vt:lpstr>Arial</vt:lpstr>
      <vt:lpstr>Calibri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SISTEMA PROJETIVO</vt:lpstr>
      <vt:lpstr>CASINHA 2009_1</vt:lpstr>
      <vt:lpstr>FACHADA</vt:lpstr>
      <vt:lpstr>FACHADA PRINCIPAL</vt:lpstr>
      <vt:lpstr>FACHADA LATERAL ESQUERDA</vt:lpstr>
      <vt:lpstr>FACHADA LATERAL DIREITA</vt:lpstr>
      <vt:lpstr>FACHADA - FUNDOS</vt:lpstr>
      <vt:lpstr>PLANTA DE LOCAÇÃO E COBERTURA</vt:lpstr>
      <vt:lpstr>PLANTA BAIXA</vt:lpstr>
      <vt:lpstr>PLANTA BAIXA</vt:lpstr>
      <vt:lpstr>CORTE</vt:lpstr>
      <vt:lpstr>CORTE A´A</vt:lpstr>
      <vt:lpstr>CORTE A´A</vt:lpstr>
      <vt:lpstr>CORTE B´B</vt:lpstr>
      <vt:lpstr>FASES DE UM PROJETO</vt:lpstr>
      <vt:lpstr>ESTUDO PRELIMINAR</vt:lpstr>
      <vt:lpstr>ANTEPROJETO</vt:lpstr>
      <vt:lpstr>PROJETO EXECUTIVO</vt:lpstr>
      <vt:lpstr>ANTEPROJETO</vt:lpstr>
      <vt:lpstr>PLANTA DE SITUAÇÃO</vt:lpstr>
      <vt:lpstr>PLANTA DE SITUAÇÃO</vt:lpstr>
      <vt:lpstr>PLANTA DE SITUAÇÃO</vt:lpstr>
      <vt:lpstr>PLANTA DE LOCAÇÃO</vt:lpstr>
      <vt:lpstr>PLANTA DE LOCAÇÃO</vt:lpstr>
      <vt:lpstr>PLANTA DE LOCAÇÃO</vt:lpstr>
      <vt:lpstr>PLANTA DE LOCAÇÃO</vt:lpstr>
      <vt:lpstr>PLANTAS</vt:lpstr>
      <vt:lpstr>Apresentação do PowerPoint</vt:lpstr>
      <vt:lpstr>PLANTAS</vt:lpstr>
      <vt:lpstr>CORTES</vt:lpstr>
      <vt:lpstr>CORTES</vt:lpstr>
      <vt:lpstr>CORTES</vt:lpstr>
      <vt:lpstr>Apresentação do PowerPoint</vt:lpstr>
      <vt:lpstr>Apresentação do PowerPoint</vt:lpstr>
      <vt:lpstr>CORTES</vt:lpstr>
      <vt:lpstr>FACHADAS</vt:lpstr>
      <vt:lpstr>FACHADA PRINCIPAL</vt:lpstr>
      <vt:lpstr>Apresentação do PowerPoint</vt:lpstr>
      <vt:lpstr>FACHADA LAT. ESQUERDA</vt:lpstr>
      <vt:lpstr>FACHADA LATERAL ESQUERDA</vt:lpstr>
      <vt:lpstr>FACHADA LATERAL DIREITA</vt:lpstr>
      <vt:lpstr>FACHADA - FUNDOS</vt:lpstr>
      <vt:lpstr>Apresentação do PowerPoint</vt:lpstr>
      <vt:lpstr>Apresentação do PowerPoint</vt:lpstr>
      <vt:lpstr>SÍMBOLOS GRÁFICOS</vt:lpstr>
      <vt:lpstr>SÍMBOLOS GRÁFICOS</vt:lpstr>
      <vt:lpstr>Apresentação do PowerPoint</vt:lpstr>
      <vt:lpstr>Apresentação do PowerPoint</vt:lpstr>
      <vt:lpstr>Apresentação do PowerPoint</vt:lpstr>
      <vt:lpstr>Apresentação do PowerPoint</vt:lpstr>
      <vt:lpstr>CONVENÇÕES</vt:lpstr>
      <vt:lpstr>CONVENÇÕES</vt:lpstr>
      <vt:lpstr>CONVENÇÕES</vt:lpstr>
      <vt:lpstr>LINHAS DE DESENHO</vt:lpstr>
      <vt:lpstr>Apresentação do PowerPoint</vt:lpstr>
      <vt:lpstr>Apresentação do PowerPoint</vt:lpstr>
      <vt:lpstr>Apresentação do PowerPoint</vt:lpstr>
    </vt:vector>
  </TitlesOfParts>
  <Company>oem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Representação de projetos em arquitetura</dc:title>
  <dc:creator>oem</dc:creator>
  <cp:lastModifiedBy>Paula Irigon</cp:lastModifiedBy>
  <cp:revision>54</cp:revision>
  <dcterms:created xsi:type="dcterms:W3CDTF">2009-03-02T07:49:02Z</dcterms:created>
  <dcterms:modified xsi:type="dcterms:W3CDTF">2017-10-31T16:05:27Z</dcterms:modified>
</cp:coreProperties>
</file>