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7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</p:sldIdLst>
  <p:sldSz cx="9144000" cy="5143500" type="screen16x9"/>
  <p:notesSz cx="6858000" cy="9144000"/>
  <p:embeddedFontLst>
    <p:embeddedFont>
      <p:font typeface="Calibri" pitchFamily="34" charset="0"/>
      <p:regular r:id="rId79"/>
      <p:bold r:id="rId80"/>
      <p:italic r:id="rId81"/>
      <p:boldItalic r:id="rId82"/>
    </p:embeddedFont>
    <p:embeddedFont>
      <p:font typeface="Bitter" charset="0"/>
      <p:regular r:id="rId83"/>
      <p:bold r:id="rId84"/>
      <p:italic r:id="rId85"/>
      <p:boldItalic r:id="rId86"/>
    </p:embeddedFont>
    <p:embeddedFont>
      <p:font typeface="Nunito" charset="0"/>
      <p:regular r:id="rId87"/>
      <p:bold r:id="rId88"/>
      <p:italic r:id="rId89"/>
      <p:boldItalic r:id="rId90"/>
    </p:embeddedFont>
    <p:embeddedFont>
      <p:font typeface="PT Sans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99F7F92-E6B1-43D2-B2B8-A6836919E5BE}">
  <a:tblStyle styleId="{599F7F92-E6B1-43D2-B2B8-A6836919E5B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-96" y="-6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font" Target="fonts/font15.fntdata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3ccb00aa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3ccb00aa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3ccb00aac_5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53ccb00aac_5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1b29a68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1b29a68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1c4f756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1c4f756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c4f7562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c4f7562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1b29a68a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1b29a68a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3ccb00aac_5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7" name="Google Shape;257;g53ccb00aac_5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a1b29a68a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a1b29a68a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1b29a68a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1b29a68a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3c52f8b15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3c52f8b15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18d6c70f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18d6c70f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1babc46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1babc46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1babc469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a1babc469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1babc469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1babc469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1babc4695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1babc4695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1babc469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1babc4695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1babc4695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1babc4695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a1babc469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a1babc469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1babc469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a1babc4695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1babc469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a1babc469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1babc4695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1babc4695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18d6c70f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18d6c70f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1babc4695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1babc4695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3c52f8b15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3c52f8b15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3c52f8b15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3c52f8b15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3c52f8b15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3c52f8b15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3c52f8b15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3c52f8b15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3c52f8b15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3c52f8b15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3c52f8b15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3c52f8b15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3c52f8b15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3c52f8b15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3c52f8b15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3c52f8b15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3c52f8b15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3c52f8b15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1b29a68a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1b29a68a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3c52f8b15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3c52f8b15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3c52f8b15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3c52f8b15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3c52f8b15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3c52f8b15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3c52f8b15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3c52f8b15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53c52f8b15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53c52f8b15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3c52f8b15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3c52f8b15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3c52f8b15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3c52f8b15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3c52f8b15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3c52f8b15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53c52f8b15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53c52f8b15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53c52f8b15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53c52f8b15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1b29a68a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1b29a68a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3c52f8b15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53c52f8b15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a1c4f7562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a1c4f7562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3ccb00aac_5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53ccb00aac_5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3ccb00aac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53ccb00aa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3ccb00aac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53ccb00aa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18d6c70f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18d6c70f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a18d6c70f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a18d6c70f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a19b7b35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a19b7b35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19b7b351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19b7b351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a19b7b351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a19b7b351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3c52f8b15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3c52f8b15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a19b7b351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a19b7b351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a19b7b351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a19b7b351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a19b7b351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a19b7b351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a19b7b351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a19b7b351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19b7b351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19b7b351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53c52f8b15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53c52f8b15_0_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53c52f8b15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53c52f8b15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3c52f8b15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3c52f8b15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3c52f8b15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53c52f8b15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3c52f8b1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53c52f8b15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3c52f8b15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3c52f8b15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53c52f8b15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53c52f8b15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3c52f8b1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3c52f8b15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3ccb00aac_5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53ccb00aac_5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3ccb00aac_5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53ccb00aac_5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53ccb00aa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53ccb00aa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53c52f8b15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53c52f8b15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1df76e1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1df76e1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3c52f8b15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3c52f8b15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AUTO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DEE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 rot="-5400000">
            <a:off x="-302850" y="308850"/>
            <a:ext cx="5131500" cy="4525800"/>
          </a:xfrm>
          <a:prstGeom prst="rect">
            <a:avLst/>
          </a:prstGeom>
          <a:gradFill>
            <a:gsLst>
              <a:gs pos="0">
                <a:srgbClr val="FBFBFB">
                  <a:alpha val="0"/>
                </a:srgbClr>
              </a:gs>
              <a:gs pos="58000">
                <a:srgbClr val="FBFBFB">
                  <a:alpha val="0"/>
                </a:srgbClr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 rot="5400000">
            <a:off x="728375" y="683000"/>
            <a:ext cx="724800" cy="724500"/>
          </a:xfrm>
          <a:prstGeom prst="rtTriangle">
            <a:avLst/>
          </a:prstGeom>
          <a:solidFill>
            <a:srgbClr val="C567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 rot="-5400000">
            <a:off x="3232651" y="3880675"/>
            <a:ext cx="724800" cy="724500"/>
          </a:xfrm>
          <a:prstGeom prst="rtTriangle">
            <a:avLst/>
          </a:prstGeom>
          <a:solidFill>
            <a:srgbClr val="546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194675" y="655288"/>
            <a:ext cx="3522300" cy="22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3600"/>
              <a:buNone/>
              <a:defRPr sz="3600" b="1">
                <a:solidFill>
                  <a:srgbClr val="54616D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194673" y="3807529"/>
            <a:ext cx="2974200" cy="7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16D"/>
              </a:buClr>
              <a:buSzPts val="1400"/>
              <a:buNone/>
              <a:defRPr sz="1400">
                <a:solidFill>
                  <a:srgbClr val="54616D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AUTOLAYOUT_3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2316574" y="3364649"/>
            <a:ext cx="1632000" cy="1632000"/>
          </a:xfrm>
          <a:prstGeom prst="ellipse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6118424" y="1414824"/>
            <a:ext cx="1632000" cy="1632000"/>
          </a:xfrm>
          <a:prstGeom prst="ellipse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7500225" y="4086700"/>
            <a:ext cx="831300" cy="831300"/>
          </a:xfrm>
          <a:prstGeom prst="ellipse">
            <a:avLst/>
          </a:prstGeom>
          <a:noFill/>
          <a:ln w="19050" cap="flat" cmpd="sng">
            <a:solidFill>
              <a:srgbClr val="DB44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794188" y="1494263"/>
            <a:ext cx="831300" cy="831300"/>
          </a:xfrm>
          <a:prstGeom prst="ellipse">
            <a:avLst/>
          </a:prstGeom>
          <a:noFill/>
          <a:ln w="19050" cap="flat" cmpd="sng">
            <a:solidFill>
              <a:srgbClr val="DB44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1080300" y="1677414"/>
            <a:ext cx="3452400" cy="302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4611275" y="1677414"/>
            <a:ext cx="3452400" cy="302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347900" y="446125"/>
            <a:ext cx="6448200" cy="9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1347900" y="1876875"/>
            <a:ext cx="2917200" cy="263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878875" y="1876925"/>
            <a:ext cx="2917200" cy="263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exlab.ufsc.br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http://relle.ufsc.br/labs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hyperlink" Target="https://blog.jovensgenios.com/conheca-os-principais-tipos-de-avaliaca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Rc_iJN--u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GRc_iJN--u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vafacilnaweb.com.br/materiais/32-ferramentas-gratuitas-para-avaliacao-online/" TargetMode="External"/><Relationship Id="rId5" Type="http://schemas.openxmlformats.org/officeDocument/2006/relationships/hyperlink" Target="https://blog.jovensgenios.com/conheca-os-principais-tipos-de-avaliacao/" TargetMode="Externa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vafacilnaweb.com.br/materiais/32-ferramentas-gratuitas-para-avaliacao-online/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rovafacilnaweb.com.br/materiais/32-ferramentas-gratuitas-para-avaliacao-online/" TargetMode="Externa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ovafacilnaweb.com.br/materiais/32-ferramentas-gratuitas-para-avaliacao-online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log.jovensgenios.com/conheca-os-principais-tipos-de-avaliacao/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ovafacilnaweb.com.br/materiais/32-ferramentas-gratuitas-para-avaliacao-online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log.jovensgenios.com/conheca-os-principais-tipos-de-avaliacao/" TargetMode="Externa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ovafacilnaweb.com.br/materiais/32-ferramentas-gratuitas-para-avaliacao-online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log.jovensgenios.com/conheca-os-principais-tipos-de-avaliacao/" TargetMode="Externa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ovafacilnaweb.com.br/materiais/32-ferramentas-gratuitas-para-avaliacao-online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log.jovensgenios.com/conheca-os-principais-tipos-de-avaliacao/" TargetMode="Externa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rovafacilnaweb.com.br/materiais/32-ferramentas-gratuitas-para-avaliacao-online/" TargetMode="Externa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rovafacilnaweb.com.br/materiais/32-ferramentas-gratuitas-para-avaliacao-online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log.jovensgenios.com/conheca-os-principais-tipos-de-avaliacao/" TargetMode="Externa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rovafacilnaweb.com.br/materiais/32-ferramentas-gratuitas-para-avaliacao-online/" TargetMode="Externa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log.jovensgenios.com/conheca-os-principais-tipos-de-avaliacao/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uccesstecnologia.wordpress.com/author/oscarburd888/" TargetMode="External"/><Relationship Id="rId5" Type="http://schemas.openxmlformats.org/officeDocument/2006/relationships/hyperlink" Target="https://successtecnologia.wordpress.com/2020/08/06/ensino-hibridomanaus-completa-hoje-1-mes-do-retorno-das-aulas-presenciais-veja-como-foi/" TargetMode="External"/><Relationship Id="rId4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t="1811" b="1811"/>
          <a:stretch/>
        </p:blipFill>
        <p:spPr>
          <a:xfrm>
            <a:off x="921625" y="864500"/>
            <a:ext cx="2847426" cy="354585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4" name="Google Shape;154;p28"/>
          <p:cNvSpPr txBox="1">
            <a:spLocks noGrp="1"/>
          </p:cNvSpPr>
          <p:nvPr>
            <p:ph type="ctrTitle"/>
          </p:nvPr>
        </p:nvSpPr>
        <p:spPr>
          <a:xfrm>
            <a:off x="5194675" y="655288"/>
            <a:ext cx="3522300" cy="2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Bate-papo virtual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1"/>
          </p:nvPr>
        </p:nvSpPr>
        <p:spPr>
          <a:xfrm>
            <a:off x="5238175" y="3655125"/>
            <a:ext cx="3243600" cy="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Dicas para o planejamento de atividades no ensino remoto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75391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7"/>
          <p:cNvSpPr txBox="1"/>
          <p:nvPr/>
        </p:nvSpPr>
        <p:spPr>
          <a:xfrm>
            <a:off x="5034769" y="750317"/>
            <a:ext cx="4077900" cy="43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/>
              <a:t>http://proedu.rnp.br/handle/123456789/1666</a:t>
            </a:r>
            <a:endParaRPr sz="1500"/>
          </a:p>
        </p:txBody>
      </p:sp>
      <p:sp>
        <p:nvSpPr>
          <p:cNvPr id="213" name="Google Shape;213;p37"/>
          <p:cNvSpPr txBox="1"/>
          <p:nvPr/>
        </p:nvSpPr>
        <p:spPr>
          <a:xfrm>
            <a:off x="6078675" y="282725"/>
            <a:ext cx="3033900" cy="5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Vídeo - Metod. Ativas no Ens. Rem.</a:t>
            </a:r>
            <a:br>
              <a:rPr lang="pt-BR"/>
            </a:br>
            <a:r>
              <a:rPr lang="pt-BR"/>
              <a:t>Prof. Igor Paim IFCE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1824045" y="53000"/>
            <a:ext cx="46371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pt-BR" sz="3400" b="1"/>
              <a:t>Laboratórios Remotos</a:t>
            </a:r>
            <a:endParaRPr sz="3400" b="1"/>
          </a:p>
        </p:txBody>
      </p:sp>
      <p:pic>
        <p:nvPicPr>
          <p:cNvPr id="219" name="Google Shape;21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874" y="28978"/>
            <a:ext cx="1471148" cy="91946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 txBox="1"/>
          <p:nvPr/>
        </p:nvSpPr>
        <p:spPr>
          <a:xfrm>
            <a:off x="223855" y="4766425"/>
            <a:ext cx="2791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http://relle.ufsc.br/labs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8" descr="https://image.slidesharecdn.com/laboratoriosremotos-111025082058-phpapp01/95/laboratorios-remotos-6-728.jpg?cb=1319530908"/>
          <p:cNvPicPr preferRelativeResize="0"/>
          <p:nvPr/>
        </p:nvPicPr>
        <p:blipFill rotWithShape="1">
          <a:blip r:embed="rId5">
            <a:alphaModFix/>
          </a:blip>
          <a:srcRect l="4465" t="13346" r="12712" b="5527"/>
          <a:stretch/>
        </p:blipFill>
        <p:spPr>
          <a:xfrm>
            <a:off x="192505" y="735497"/>
            <a:ext cx="2791326" cy="205061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/>
          <p:nvPr/>
        </p:nvSpPr>
        <p:spPr>
          <a:xfrm>
            <a:off x="3642850" y="4631725"/>
            <a:ext cx="5472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222222"/>
                </a:solidFill>
                <a:latin typeface="Bitter"/>
                <a:ea typeface="Bitter"/>
                <a:cs typeface="Bitter"/>
                <a:sym typeface="Bitter"/>
              </a:rPr>
              <a:t>RexLab – Laboratório da UFSC permite que pessoas de qualquer lugar no mundo façam experimentos em tempo real.</a:t>
            </a:r>
            <a:endParaRPr sz="1400" b="1" i="0">
              <a:solidFill>
                <a:srgbClr val="22222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23" name="Google Shape;223;p38"/>
          <p:cNvSpPr/>
          <p:nvPr/>
        </p:nvSpPr>
        <p:spPr>
          <a:xfrm>
            <a:off x="7223149" y="4364241"/>
            <a:ext cx="16953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https://bit.ly/2xVtH0a</a:t>
            </a:r>
            <a:endParaRPr sz="1100"/>
          </a:p>
        </p:txBody>
      </p:sp>
      <p:pic>
        <p:nvPicPr>
          <p:cNvPr id="224" name="Google Shape;22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535" y="645217"/>
            <a:ext cx="4265389" cy="239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4727" y="2658976"/>
            <a:ext cx="2832374" cy="168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8"/>
          <p:cNvSpPr/>
          <p:nvPr/>
        </p:nvSpPr>
        <p:spPr>
          <a:xfrm>
            <a:off x="7035600" y="1228475"/>
            <a:ext cx="2079600" cy="37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https://rexlab.ufsc.br/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8"/>
          <p:cNvPicPr preferRelativeResize="0"/>
          <p:nvPr/>
        </p:nvPicPr>
        <p:blipFill rotWithShape="1">
          <a:blip r:embed="rId9">
            <a:alphaModFix/>
          </a:blip>
          <a:srcRect l="8714" t="20086" r="11519" b="29975"/>
          <a:stretch/>
        </p:blipFill>
        <p:spPr>
          <a:xfrm>
            <a:off x="71438" y="2842325"/>
            <a:ext cx="4897604" cy="1831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9"/>
          <p:cNvPicPr preferRelativeResize="0"/>
          <p:nvPr/>
        </p:nvPicPr>
        <p:blipFill rotWithShape="1">
          <a:blip r:embed="rId3">
            <a:alphaModFix/>
          </a:blip>
          <a:srcRect l="4058"/>
          <a:stretch/>
        </p:blipFill>
        <p:spPr>
          <a:xfrm>
            <a:off x="-50925" y="99350"/>
            <a:ext cx="7823174" cy="50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8675" y="0"/>
            <a:ext cx="2775325" cy="13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9"/>
          <p:cNvSpPr txBox="1"/>
          <p:nvPr/>
        </p:nvSpPr>
        <p:spPr>
          <a:xfrm>
            <a:off x="6817638" y="4453875"/>
            <a:ext cx="18774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https://bit.ly/3lTMSej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0" y="58763"/>
            <a:ext cx="2734700" cy="40723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9261">
            <a:off x="2814524" y="114625"/>
            <a:ext cx="2110000" cy="3017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57791">
            <a:off x="4922789" y="1666075"/>
            <a:ext cx="2167736" cy="3017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2262">
            <a:off x="6719499" y="149425"/>
            <a:ext cx="2197130" cy="30177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8" name="Google Shape;248;p41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7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  <p:pic>
        <p:nvPicPr>
          <p:cNvPr id="249" name="Google Shape;24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9950" y="3491200"/>
            <a:ext cx="3132050" cy="1179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183524" y="129205"/>
            <a:ext cx="88281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38000" rIns="76025" bIns="38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pt-BR" sz="3000" b="1"/>
              <a:t>Possibilidades de Avaliação (Contexto Emergencial)</a:t>
            </a:r>
            <a:endParaRPr sz="3000" b="1"/>
          </a:p>
        </p:txBody>
      </p:sp>
      <p:pic>
        <p:nvPicPr>
          <p:cNvPr id="260" name="Google Shape;2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925" y="652525"/>
            <a:ext cx="6579801" cy="44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3"/>
          <p:cNvSpPr/>
          <p:nvPr/>
        </p:nvSpPr>
        <p:spPr>
          <a:xfrm>
            <a:off x="6611353" y="4712175"/>
            <a:ext cx="2380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38000" rIns="76025" bIns="380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https://bit.ly/2TIe6J1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122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600" y="4600563"/>
            <a:ext cx="7391400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485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600" y="4600563"/>
            <a:ext cx="7391400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1347900" y="446125"/>
            <a:ext cx="64482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ENCONTROS</a:t>
            </a:r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1347900" y="1876875"/>
            <a:ext cx="2917200" cy="26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PARTE 1: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Dia 15/10 às 19h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Luis Otoni Ribeiro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Igor Bederode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Mediação: Rafael Krolow </a:t>
            </a:r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2"/>
          </p:nvPr>
        </p:nvSpPr>
        <p:spPr>
          <a:xfrm>
            <a:off x="4878875" y="1876925"/>
            <a:ext cx="2917200" cy="26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PARTE 2: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Dia 16/10 às 19h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Renata Munhoz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Paulo Asconavieta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Mediação: Rafael Krolow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body" idx="1"/>
          </p:nvPr>
        </p:nvSpPr>
        <p:spPr>
          <a:xfrm>
            <a:off x="1853550" y="4751700"/>
            <a:ext cx="54369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chemeClr val="hlink"/>
                </a:solidFill>
                <a:hlinkClick r:id="rId3"/>
              </a:rPr>
              <a:t>https://youtu.be/GRc_iJN--us</a:t>
            </a:r>
            <a:r>
              <a:rPr lang="pt-BR" sz="1600"/>
              <a:t> - Prof. Ricardo Kléber IFRN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5" name="Google Shape;28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675" y="1017725"/>
            <a:ext cx="6652575" cy="3733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525" y="1111700"/>
            <a:ext cx="6562949" cy="3709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2" name="Google Shape;292;p48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700" y="1134575"/>
            <a:ext cx="6537701" cy="3668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9" name="Google Shape;299;p49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05" name="Google Shape;3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750" y="1200500"/>
            <a:ext cx="6476000" cy="361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12" name="Google Shape;3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450" y="1017725"/>
            <a:ext cx="6537251" cy="3668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3" name="Google Shape;313;p51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19" name="Google Shape;3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100" y="1161250"/>
            <a:ext cx="6387583" cy="3584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52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26" name="Google Shape;3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150" y="1143500"/>
            <a:ext cx="6572150" cy="3697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Google Shape;327;p53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33" name="Google Shape;3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975" y="1090175"/>
            <a:ext cx="6609274" cy="37280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4" name="Google Shape;334;p54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40" name="Google Shape;34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550" y="1107950"/>
            <a:ext cx="6662575" cy="371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47" name="Google Shape;3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050" y="1152350"/>
            <a:ext cx="6520426" cy="3663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8" name="Google Shape;348;p56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3" y="66675"/>
            <a:ext cx="9025476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TIPOS/MODALIDADES DE VIDEOAULAS</a:t>
            </a:r>
            <a:endParaRPr/>
          </a:p>
        </p:txBody>
      </p:sp>
      <p:pic>
        <p:nvPicPr>
          <p:cNvPr id="354" name="Google Shape;35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450" y="1090175"/>
            <a:ext cx="6618150" cy="3731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2617825" y="4745400"/>
            <a:ext cx="39228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https://youtu.be/GRc_iJN--us</a:t>
            </a:r>
            <a:r>
              <a:rPr lang="pt-BR" sz="1100"/>
              <a:t> - Prof. Ricardo Kléber IFRN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" y="0"/>
            <a:ext cx="91440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7" y="16670"/>
            <a:ext cx="9084725" cy="511016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1"/>
          <p:cNvSpPr txBox="1"/>
          <p:nvPr/>
        </p:nvSpPr>
        <p:spPr>
          <a:xfrm>
            <a:off x="29625" y="4735925"/>
            <a:ext cx="474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Prof. Catiúcia Schneider – PARÂMETROS PARA PRODUÇÃO DE VÍDEOS EDUCACIONAIS</a:t>
            </a:r>
            <a:endParaRPr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7675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2"/>
          <p:cNvSpPr txBox="1"/>
          <p:nvPr/>
        </p:nvSpPr>
        <p:spPr>
          <a:xfrm>
            <a:off x="0" y="1954350"/>
            <a:ext cx="63162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Livro Prof. Luis Otoni Ribeiro e outros – GUIA PARA BOAS PRÁTICAS EM PRODUÇÃO DE VÍDEO PALESTRAS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83" name="Google Shape;383;p62"/>
          <p:cNvSpPr txBox="1"/>
          <p:nvPr/>
        </p:nvSpPr>
        <p:spPr>
          <a:xfrm>
            <a:off x="29625" y="4812125"/>
            <a:ext cx="474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Prof. Catiúcia Schneider – PARÂMETROS PARA PRODUÇÃO DE VÍDEOS EDUCACIONAIS</a:t>
            </a:r>
            <a:endParaRPr sz="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037" y="399125"/>
            <a:ext cx="5191925" cy="43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3"/>
          <p:cNvSpPr txBox="1"/>
          <p:nvPr/>
        </p:nvSpPr>
        <p:spPr>
          <a:xfrm>
            <a:off x="29625" y="4812125"/>
            <a:ext cx="474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Prof. Catiúcia Schneider – PARÂMETROS PARA PRODUÇÃO DE VÍDEOS EDUCACIONAIS</a:t>
            </a:r>
            <a:endParaRPr sz="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4"/>
          <p:cNvSpPr txBox="1"/>
          <p:nvPr/>
        </p:nvSpPr>
        <p:spPr>
          <a:xfrm>
            <a:off x="29625" y="4812125"/>
            <a:ext cx="474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Prof. Catiúcia Schneider – PARÂMETROS PARA PRODUÇÃO DE VÍDEOS EDUCACIONAIS</a:t>
            </a:r>
            <a:endParaRPr sz="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5"/>
          <p:cNvSpPr txBox="1"/>
          <p:nvPr/>
        </p:nvSpPr>
        <p:spPr>
          <a:xfrm>
            <a:off x="0" y="4780350"/>
            <a:ext cx="47409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</a:rPr>
              <a:t>Fonte: Prof. Catiúcia Schneider – PARÂMETROS PARA PRODUÇÃO DE VÍDEOS EDUCACIONAIS</a:t>
            </a:r>
            <a:endParaRPr sz="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 rotWithShape="1">
          <a:blip r:embed="rId3">
            <a:alphaModFix/>
          </a:blip>
          <a:srcRect b="5660"/>
          <a:stretch/>
        </p:blipFill>
        <p:spPr>
          <a:xfrm>
            <a:off x="-29150" y="0"/>
            <a:ext cx="9061101" cy="48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/>
          <p:nvPr/>
        </p:nvSpPr>
        <p:spPr>
          <a:xfrm>
            <a:off x="498075" y="4752175"/>
            <a:ext cx="33906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http://www.abed.org.br/site/pt/midiateca/referatorio/</a:t>
            </a:r>
            <a:endParaRPr sz="1100"/>
          </a:p>
        </p:txBody>
      </p:sp>
      <p:sp>
        <p:nvSpPr>
          <p:cNvPr id="174" name="Google Shape;174;p31"/>
          <p:cNvSpPr txBox="1"/>
          <p:nvPr/>
        </p:nvSpPr>
        <p:spPr>
          <a:xfrm>
            <a:off x="5104350" y="4732075"/>
            <a:ext cx="33906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https://www.aunirede.org.br/portal/referatorio-de-objetos-de-aprendizagem-da-ead-publica-brasileira/</a:t>
            </a:r>
            <a:endParaRPr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3067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/>
        </p:nvSpPr>
        <p:spPr>
          <a:xfrm>
            <a:off x="306500" y="3754650"/>
            <a:ext cx="1781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http://proedu.rnp.br/</a:t>
            </a:r>
            <a:endParaRPr/>
          </a:p>
        </p:txBody>
      </p:sp>
      <p:sp>
        <p:nvSpPr>
          <p:cNvPr id="181" name="Google Shape;181;p32"/>
          <p:cNvSpPr txBox="1"/>
          <p:nvPr/>
        </p:nvSpPr>
        <p:spPr>
          <a:xfrm>
            <a:off x="6494450" y="2712325"/>
            <a:ext cx="2614800" cy="3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https://educapes.capes.gov.br/</a:t>
            </a:r>
            <a:endParaRPr/>
          </a:p>
        </p:txBody>
      </p:sp>
      <p:sp>
        <p:nvSpPr>
          <p:cNvPr id="182" name="Google Shape;182;p32"/>
          <p:cNvSpPr txBox="1"/>
          <p:nvPr/>
        </p:nvSpPr>
        <p:spPr>
          <a:xfrm>
            <a:off x="5325497" y="4759962"/>
            <a:ext cx="3112800" cy="3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https://ares.unasus.gov.br/acervo/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"/>
          <p:cNvSpPr txBox="1">
            <a:spLocks noGrp="1"/>
          </p:cNvSpPr>
          <p:nvPr>
            <p:ph type="title"/>
          </p:nvPr>
        </p:nvSpPr>
        <p:spPr>
          <a:xfrm>
            <a:off x="161925" y="-13097"/>
            <a:ext cx="8772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2700" b="1"/>
              <a:t>Taxonomia de Bloom p/ Contexto Digital</a:t>
            </a:r>
            <a:endParaRPr sz="2700" b="1"/>
          </a:p>
        </p:txBody>
      </p:sp>
      <p:pic>
        <p:nvPicPr>
          <p:cNvPr id="472" name="Google Shape;47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48000"/>
            <a:ext cx="5083320" cy="45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9"/>
          <p:cNvPicPr preferRelativeResize="0"/>
          <p:nvPr/>
        </p:nvPicPr>
        <p:blipFill rotWithShape="1">
          <a:blip r:embed="rId4">
            <a:alphaModFix/>
          </a:blip>
          <a:srcRect l="46461"/>
          <a:stretch/>
        </p:blipFill>
        <p:spPr>
          <a:xfrm>
            <a:off x="5621975" y="835900"/>
            <a:ext cx="3435026" cy="36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474" name="Google Shape;474;p79"/>
          <p:cNvSpPr txBox="1"/>
          <p:nvPr/>
        </p:nvSpPr>
        <p:spPr>
          <a:xfrm>
            <a:off x="5001000" y="4753500"/>
            <a:ext cx="40560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http://eduteka.icesi.edu.co/articulos/TaxonomiaBloomDigital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0"/>
          <p:cNvSpPr txBox="1">
            <a:spLocks noGrp="1"/>
          </p:cNvSpPr>
          <p:nvPr>
            <p:ph type="title"/>
          </p:nvPr>
        </p:nvSpPr>
        <p:spPr>
          <a:xfrm>
            <a:off x="85725" y="63103"/>
            <a:ext cx="8772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2700" b="1"/>
              <a:t>Ambientes Colaborativos: Taxonomia Digital de Bloom &amp; Programas de Apresentações (Google Docs)</a:t>
            </a:r>
            <a:endParaRPr sz="2700" b="1"/>
          </a:p>
        </p:txBody>
      </p:sp>
      <p:graphicFrame>
        <p:nvGraphicFramePr>
          <p:cNvPr id="480" name="Google Shape;480;p80"/>
          <p:cNvGraphicFramePr/>
          <p:nvPr/>
        </p:nvGraphicFramePr>
        <p:xfrm>
          <a:off x="283347" y="71009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{599F7F92-E6B1-43D2-B2B8-A6836919E5BE}</a:tableStyleId>
              </a:tblPr>
              <a:tblGrid>
                <a:gridCol w="1483100"/>
                <a:gridCol w="7004350"/>
              </a:tblGrid>
              <a:tr h="278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 cap="none"/>
                        <a:t>AÇÕES</a:t>
                      </a:r>
                      <a:endParaRPr sz="14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CRIAR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PLANEJE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uma apresentação profissional sobre um tema como um grupo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COMPONHA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 vídeo musical usando imagens e música de fundo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PROJETE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 tema do Google Presentation para uma organização simulada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AVALIAR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CONVENÇA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sobre com alguns argumentos utilizando apenas 3 slides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AVALIE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 Google Presentation como uma plataforma para apresentação de informações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CRITIQUE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 Google Presentation pelo seu design e estética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ANALISAR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COMPARE E CONTRASTE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criando um diagrama de Venn usando formas e caixas de texto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PESQUISE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 amigos e familiares e apresente os dados usando gráficos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IDENTIFIQUE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qual a aparência de uma apresentação profissional teria no Google Presentation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APLICAR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PREPARE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 trabalhos, debates e projetos com esboços de slides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ILUSTRE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idéias usando formas e diagramas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COLETE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artigos e fontes com informações relevantes em cada slide para criar uma apresentação do Google com o objetivo de pesquisa para um artigo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COMPREENDER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CLASSIFIQUE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objetos organizando slides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RESUMA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textos com uma quantidade limitada com marcadores (</a:t>
                      </a:r>
                      <a:r>
                        <a:rPr lang="pt-BR" sz="1200" b="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bullets points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DÊ EXEMPLOS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conceitos de sala de aula com imagens e texto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DEFENDA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 argumento com uma apresentação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LEMBRAR</a:t>
                      </a:r>
                      <a:endParaRPr sz="1500" u="none" strike="noStrike" cap="none"/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ROTULE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diagramas usando formas e caixas de texto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DETERMINE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vocabulários com definições em cada slide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  <a:tr h="189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DESCREVA </a:t>
                      </a:r>
                      <a:r>
                        <a:rPr lang="pt-BR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objetos e eventos-chave com imagens e texto</a:t>
                      </a:r>
                      <a:endParaRPr sz="1200" u="none" strike="noStrike" cap="none"/>
                    </a:p>
                  </a:txBody>
                  <a:tcPr marL="17150" marR="17150" marT="11450" marB="1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1"/>
          <p:cNvSpPr txBox="1">
            <a:spLocks noGrp="1"/>
          </p:cNvSpPr>
          <p:nvPr>
            <p:ph type="title"/>
          </p:nvPr>
        </p:nvSpPr>
        <p:spPr>
          <a:xfrm>
            <a:off x="85725" y="63103"/>
            <a:ext cx="8772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2700" b="1"/>
              <a:t>Ambientes Colaborativos &amp; Taxonomia Digital de Bloom</a:t>
            </a:r>
            <a:endParaRPr sz="2700" b="1"/>
          </a:p>
        </p:txBody>
      </p:sp>
      <p:pic>
        <p:nvPicPr>
          <p:cNvPr id="486" name="Google Shape;486;p81"/>
          <p:cNvPicPr preferRelativeResize="0"/>
          <p:nvPr/>
        </p:nvPicPr>
        <p:blipFill rotWithShape="1">
          <a:blip r:embed="rId3">
            <a:alphaModFix/>
          </a:blip>
          <a:srcRect r="11378"/>
          <a:stretch/>
        </p:blipFill>
        <p:spPr>
          <a:xfrm>
            <a:off x="2760575" y="531350"/>
            <a:ext cx="3830925" cy="32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4900"/>
            <a:ext cx="2762050" cy="2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7850" y="1772871"/>
            <a:ext cx="2762050" cy="337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00" y="2682575"/>
            <a:ext cx="2946175" cy="24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Avaliações </a:t>
            </a:r>
            <a:endParaRPr/>
          </a:p>
        </p:txBody>
      </p:sp>
      <p:pic>
        <p:nvPicPr>
          <p:cNvPr id="495" name="Google Shape;49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25" y="1288100"/>
            <a:ext cx="5213710" cy="3550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6" name="Google Shape;49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575" y="756025"/>
            <a:ext cx="2434050" cy="37954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7" name="Google Shape;497;p82"/>
          <p:cNvSpPr txBox="1"/>
          <p:nvPr/>
        </p:nvSpPr>
        <p:spPr>
          <a:xfrm>
            <a:off x="3029475" y="3309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5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  <p:sp>
        <p:nvSpPr>
          <p:cNvPr id="498" name="Google Shape;498;p82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6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32 Ferramenta </a:t>
            </a:r>
            <a:r>
              <a:rPr lang="pt-BR" b="1"/>
              <a:t>GRATUITAS</a:t>
            </a:r>
            <a:endParaRPr b="1"/>
          </a:p>
        </p:txBody>
      </p:sp>
      <p:sp>
        <p:nvSpPr>
          <p:cNvPr id="504" name="Google Shape;504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600"/>
              <a:t>Professora Dusty Reed, da </a:t>
            </a:r>
            <a:r>
              <a:rPr lang="pt-BR" sz="1600" i="1"/>
              <a:t>Murray State University</a:t>
            </a:r>
            <a:r>
              <a:rPr lang="pt-BR" sz="1600"/>
              <a:t>, se propôs fazer ao apresentar mais de 30 ferramentas que podem ser utilizadas para AVALIAR a aprendizagem dos alunos. Parâmetros de escolha: </a:t>
            </a:r>
            <a:r>
              <a:rPr lang="pt-BR" sz="1600" b="1"/>
              <a:t>serem gratuitas e fáceis de usar</a:t>
            </a:r>
            <a:r>
              <a:rPr lang="pt-BR" sz="1600"/>
              <a:t>. </a:t>
            </a:r>
            <a:endParaRPr sz="1600"/>
          </a:p>
        </p:txBody>
      </p:sp>
      <p:pic>
        <p:nvPicPr>
          <p:cNvPr id="505" name="Google Shape;50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75" y="2521125"/>
            <a:ext cx="1587563" cy="2116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6" name="Google Shape;50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6650" y="2436800"/>
            <a:ext cx="489585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8763" y="3485338"/>
            <a:ext cx="56102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83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6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32 Ferramenta </a:t>
            </a:r>
            <a:r>
              <a:rPr lang="pt-BR" b="1"/>
              <a:t>GRATUITAS</a:t>
            </a:r>
            <a:endParaRPr b="1"/>
          </a:p>
        </p:txBody>
      </p:sp>
      <p:pic>
        <p:nvPicPr>
          <p:cNvPr id="514" name="Google Shape;51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497750"/>
            <a:ext cx="38862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025" y="1973875"/>
            <a:ext cx="340995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84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5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50" y="81900"/>
            <a:ext cx="7707299" cy="475679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85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Aprendizagem colaborativa</a:t>
            </a:r>
            <a:endParaRPr/>
          </a:p>
        </p:txBody>
      </p:sp>
      <p:pic>
        <p:nvPicPr>
          <p:cNvPr id="528" name="Google Shape;52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0724">
            <a:off x="561925" y="1475175"/>
            <a:ext cx="352425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4017">
            <a:off x="4787400" y="1655638"/>
            <a:ext cx="350520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1820">
            <a:off x="2995025" y="3268600"/>
            <a:ext cx="3505200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86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6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2900"/>
            <a:ext cx="8839200" cy="421307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7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Canais de conversação - avaliação oral</a:t>
            </a:r>
            <a:endParaRPr/>
          </a:p>
        </p:txBody>
      </p:sp>
      <p:pic>
        <p:nvPicPr>
          <p:cNvPr id="543" name="Google Shape;54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0579">
            <a:off x="483225" y="1663175"/>
            <a:ext cx="351472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2337">
            <a:off x="4872875" y="2122625"/>
            <a:ext cx="352425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8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5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88" y="90225"/>
            <a:ext cx="810403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9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Interação por vídeo</a:t>
            </a:r>
            <a:endParaRPr/>
          </a:p>
        </p:txBody>
      </p:sp>
      <p:pic>
        <p:nvPicPr>
          <p:cNvPr id="557" name="Google Shape;55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8892">
            <a:off x="587700" y="1791975"/>
            <a:ext cx="351472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43464">
            <a:off x="4876650" y="1694250"/>
            <a:ext cx="351472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0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5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8950"/>
            <a:ext cx="8839199" cy="438379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1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Votação em grupo - avaliação em grupo (tempo real)</a:t>
            </a:r>
            <a:endParaRPr/>
          </a:p>
        </p:txBody>
      </p:sp>
      <p:pic>
        <p:nvPicPr>
          <p:cNvPr id="571" name="Google Shape;57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9204">
            <a:off x="761950" y="1954037"/>
            <a:ext cx="35052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6180">
            <a:off x="4810763" y="2149487"/>
            <a:ext cx="3533775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92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5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7488"/>
            <a:ext cx="8839200" cy="466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9595" y="3664295"/>
            <a:ext cx="1368525" cy="13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3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5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Aula interativa</a:t>
            </a:r>
            <a:endParaRPr/>
          </a:p>
        </p:txBody>
      </p:sp>
      <p:pic>
        <p:nvPicPr>
          <p:cNvPr id="586" name="Google Shape;58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8223">
            <a:off x="703175" y="1717862"/>
            <a:ext cx="352425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4885">
            <a:off x="4892600" y="1292425"/>
            <a:ext cx="3505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1950"/>
            <a:ext cx="8839201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5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4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/>
              <a:t>Avaliações baseadas em jogos - Avaliação Gamificada</a:t>
            </a:r>
            <a:endParaRPr sz="2700"/>
          </a:p>
        </p:txBody>
      </p:sp>
      <p:pic>
        <p:nvPicPr>
          <p:cNvPr id="599" name="Google Shape;59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7874">
            <a:off x="534375" y="1871925"/>
            <a:ext cx="35433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4312">
            <a:off x="4798650" y="1871925"/>
            <a:ext cx="3543300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6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5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97"/>
          <p:cNvPicPr preferRelativeResize="0"/>
          <p:nvPr/>
        </p:nvPicPr>
        <p:blipFill rotWithShape="1">
          <a:blip r:embed="rId3">
            <a:alphaModFix/>
          </a:blip>
          <a:srcRect b="1195"/>
          <a:stretch/>
        </p:blipFill>
        <p:spPr>
          <a:xfrm>
            <a:off x="301725" y="125750"/>
            <a:ext cx="8540526" cy="458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2000" y="3934750"/>
            <a:ext cx="2126825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97"/>
          <p:cNvSpPr txBox="1"/>
          <p:nvPr/>
        </p:nvSpPr>
        <p:spPr>
          <a:xfrm>
            <a:off x="170175" y="4838700"/>
            <a:ext cx="8908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800" b="1">
                <a:solidFill>
                  <a:srgbClr val="262262"/>
                </a:solidFill>
                <a:highlight>
                  <a:srgbClr val="FFFFFF"/>
                </a:highlight>
              </a:rPr>
              <a:t>[GUIA] 32 ferramentas gratuitas valiosas para avaliações online - </a:t>
            </a:r>
            <a:r>
              <a:rPr lang="pt-BR" sz="900" u="sng">
                <a:solidFill>
                  <a:schemeClr val="hlink"/>
                </a:solidFill>
                <a:hlinkClick r:id="rId5"/>
              </a:rPr>
              <a:t>https://www.provafacilnaweb.com.br/materiais/32-ferramentas-gratuitas-para-avaliacao-online/</a:t>
            </a:r>
            <a:endParaRPr sz="800" b="1">
              <a:solidFill>
                <a:srgbClr val="26226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Avaliações baseadas na </a:t>
            </a:r>
            <a:r>
              <a:rPr lang="pt-BR" sz="2300" i="1"/>
              <a:t>internet</a:t>
            </a:r>
            <a:r>
              <a:rPr lang="pt-BR" sz="2300"/>
              <a:t> - Avaliação Tradicional Digital </a:t>
            </a:r>
            <a:endParaRPr sz="2300"/>
          </a:p>
        </p:txBody>
      </p:sp>
      <p:pic>
        <p:nvPicPr>
          <p:cNvPr id="614" name="Google Shape;61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2150">
            <a:off x="356700" y="1243550"/>
            <a:ext cx="3533774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8641">
            <a:off x="5277675" y="1186400"/>
            <a:ext cx="35242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7300" y="2712875"/>
            <a:ext cx="3196875" cy="19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8"/>
          <p:cNvSpPr txBox="1"/>
          <p:nvPr/>
        </p:nvSpPr>
        <p:spPr>
          <a:xfrm>
            <a:off x="0" y="4788300"/>
            <a:ext cx="6049500" cy="3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E-book "Como Avaliar meus Alunos à Distância" - </a:t>
            </a:r>
            <a:r>
              <a:rPr lang="pt-BR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pt-BR" sz="800" u="sng">
                <a:solidFill>
                  <a:schemeClr val="hlink"/>
                </a:solidFill>
                <a:hlinkClick r:id="rId6"/>
              </a:rPr>
              <a:t>https://blog.jovensgenios.com/conheca-os-principais-tipos-de-avaliacao/</a:t>
            </a:r>
            <a:r>
              <a:rPr lang="pt-BR" sz="900">
                <a:solidFill>
                  <a:srgbClr val="FFFFFF"/>
                </a:solidFill>
                <a:highlight>
                  <a:srgbClr val="FC873A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endParaRPr sz="5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pt-BR" sz="2900" b="1"/>
              <a:t>Cenário Educacional em 2020/2021</a:t>
            </a:r>
            <a:endParaRPr sz="2900" b="1"/>
          </a:p>
        </p:txBody>
      </p:sp>
      <p:pic>
        <p:nvPicPr>
          <p:cNvPr id="623" name="Google Shape;623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541" y="481644"/>
            <a:ext cx="4742835" cy="409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7" y="872000"/>
            <a:ext cx="2307289" cy="15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802" y="3954824"/>
            <a:ext cx="3050026" cy="11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1" y="2586735"/>
            <a:ext cx="2193365" cy="111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9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3792" y="2778241"/>
            <a:ext cx="1671722" cy="11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9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" y="3765176"/>
            <a:ext cx="1954306" cy="130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99" descr="https://lh4.googleusercontent.com/8RdjreIuKeYDUU_1pGtOEYgJKOH2c1O3xddGi389MRy9LVDRsLElfh0SkuqkBlcl4a__HivjLsggU2hdJHMTwzSom9LRXRACqQwIHbJ2eoNX9bxdI-EaxQw6PWrgch9gp6zLrM9kDK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2074" y="872000"/>
            <a:ext cx="1846408" cy="1846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0" descr="Com ensino híbrido, professores têm que atender alunos em sala de aula e online. — Foto: Divulgaçã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80" y="88752"/>
            <a:ext cx="4705183" cy="313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00" descr="Professores apontam ensino híbrido como principal desafio no retorno das aulas em Manaus. — Foto: Divulgaçã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212" y="1285298"/>
            <a:ext cx="4780525" cy="3187016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00"/>
          <p:cNvSpPr/>
          <p:nvPr/>
        </p:nvSpPr>
        <p:spPr>
          <a:xfrm>
            <a:off x="72192" y="3418057"/>
            <a:ext cx="4162926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https://successtecnologia.wordpress.com/2020/08/06/ensino-hibridomanaus-completa-hoje-1-mes-do-retorno-das-aulas-presenciais-veja-como-foi/</a:t>
            </a:r>
            <a:endParaRPr sz="1000"/>
          </a:p>
        </p:txBody>
      </p:sp>
      <p:sp>
        <p:nvSpPr>
          <p:cNvPr id="637" name="Google Shape;637;p100"/>
          <p:cNvSpPr/>
          <p:nvPr/>
        </p:nvSpPr>
        <p:spPr>
          <a:xfrm>
            <a:off x="4824662" y="459790"/>
            <a:ext cx="431933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303030"/>
                </a:solidFill>
                <a:latin typeface="PT Sans"/>
                <a:ea typeface="PT Sans"/>
                <a:cs typeface="PT Sans"/>
                <a:sym typeface="PT Sans"/>
              </a:rPr>
              <a:t>Ensino híbrido: Manaus completa hoje 1 mês do retorno das aulas presenciais (veja como foi)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Publicado em </a:t>
            </a:r>
            <a:r>
              <a:rPr lang="pt-BR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06/08/2020</a:t>
            </a:r>
            <a:r>
              <a:rPr lang="pt-BR" sz="14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 por </a:t>
            </a:r>
            <a:r>
              <a:rPr lang="pt-BR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OSCAR JULIO BURD</a:t>
            </a:r>
            <a:endParaRPr sz="1400">
              <a:solidFill>
                <a:srgbClr val="75757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8" name="Google Shape;638;p100"/>
          <p:cNvSpPr/>
          <p:nvPr/>
        </p:nvSpPr>
        <p:spPr>
          <a:xfrm>
            <a:off x="6358999" y="152014"/>
            <a:ext cx="151027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BLOG ED4.0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01"/>
          <p:cNvPicPr preferRelativeResize="0"/>
          <p:nvPr/>
        </p:nvPicPr>
        <p:blipFill rotWithShape="1">
          <a:blip r:embed="rId3">
            <a:alphaModFix/>
          </a:blip>
          <a:srcRect t="22245"/>
          <a:stretch/>
        </p:blipFill>
        <p:spPr>
          <a:xfrm>
            <a:off x="195900" y="695374"/>
            <a:ext cx="4673750" cy="37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01"/>
          <p:cNvPicPr preferRelativeResize="0"/>
          <p:nvPr/>
        </p:nvPicPr>
        <p:blipFill rotWithShape="1">
          <a:blip r:embed="rId4">
            <a:alphaModFix/>
          </a:blip>
          <a:srcRect t="19839"/>
          <a:stretch/>
        </p:blipFill>
        <p:spPr>
          <a:xfrm>
            <a:off x="5022050" y="663000"/>
            <a:ext cx="3969549" cy="32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01"/>
          <p:cNvPicPr preferRelativeResize="0"/>
          <p:nvPr/>
        </p:nvPicPr>
        <p:blipFill rotWithShape="1">
          <a:blip r:embed="rId5">
            <a:alphaModFix/>
          </a:blip>
          <a:srcRect l="12651" t="73772" r="6768" b="8679"/>
          <a:stretch/>
        </p:blipFill>
        <p:spPr>
          <a:xfrm>
            <a:off x="5022050" y="3957250"/>
            <a:ext cx="4003301" cy="90257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01"/>
          <p:cNvSpPr txBox="1"/>
          <p:nvPr/>
        </p:nvSpPr>
        <p:spPr>
          <a:xfrm>
            <a:off x="304500" y="260975"/>
            <a:ext cx="62634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latin typeface="Calibri"/>
                <a:ea typeface="Calibri"/>
                <a:cs typeface="Calibri"/>
                <a:sym typeface="Calibri"/>
              </a:rPr>
              <a:t>Canal do Youtube - GT EAD do CONIF/FDE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01"/>
          <p:cNvSpPr txBox="1"/>
          <p:nvPr/>
        </p:nvSpPr>
        <p:spPr>
          <a:xfrm>
            <a:off x="652375" y="4545175"/>
            <a:ext cx="38433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https://youtu.be/YUn38zgRCLw</a:t>
            </a:r>
            <a:endParaRPr sz="1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utilizar os simuladores?        ROTEIROS</a:t>
            </a:r>
            <a:endParaRPr/>
          </a:p>
        </p:txBody>
      </p:sp>
      <p:pic>
        <p:nvPicPr>
          <p:cNvPr id="198" name="Google Shape;1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9181">
            <a:off x="216419" y="1211250"/>
            <a:ext cx="2251462" cy="28483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0255">
            <a:off x="2165902" y="1680387"/>
            <a:ext cx="2268170" cy="2963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9897">
            <a:off x="4405935" y="1153888"/>
            <a:ext cx="2151614" cy="29630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96354">
            <a:off x="6364550" y="1505740"/>
            <a:ext cx="2436826" cy="331228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Microsoft Office PowerPoint</Application>
  <PresentationFormat>Apresentação na tela (16:9)</PresentationFormat>
  <Paragraphs>123</Paragraphs>
  <Slides>75</Slides>
  <Notes>75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75</vt:i4>
      </vt:variant>
    </vt:vector>
  </HeadingPairs>
  <TitlesOfParts>
    <vt:vector size="82" baseType="lpstr">
      <vt:lpstr>Arial</vt:lpstr>
      <vt:lpstr>Calibri</vt:lpstr>
      <vt:lpstr>Bitter</vt:lpstr>
      <vt:lpstr>Nunito</vt:lpstr>
      <vt:lpstr>PT Sans</vt:lpstr>
      <vt:lpstr>Simple Light</vt:lpstr>
      <vt:lpstr>Tema do Office</vt:lpstr>
      <vt:lpstr>Bate-papo virtual</vt:lpstr>
      <vt:lpstr>ENCONTROS</vt:lpstr>
      <vt:lpstr>Slide 3</vt:lpstr>
      <vt:lpstr>Slide 4</vt:lpstr>
      <vt:lpstr>Slide 5</vt:lpstr>
      <vt:lpstr>Slide 6</vt:lpstr>
      <vt:lpstr>Slide 7</vt:lpstr>
      <vt:lpstr>Como utilizar os simuladores?        ROTEIROS</vt:lpstr>
      <vt:lpstr>Slide 9</vt:lpstr>
      <vt:lpstr>Slide 10</vt:lpstr>
      <vt:lpstr>Laboratórios Remotos</vt:lpstr>
      <vt:lpstr>Slide 12</vt:lpstr>
      <vt:lpstr>Slide 13</vt:lpstr>
      <vt:lpstr>Slide 14</vt:lpstr>
      <vt:lpstr>Slide 15</vt:lpstr>
      <vt:lpstr>Possibilidades de Avaliação (Contexto Emergencial)</vt:lpstr>
      <vt:lpstr>Slide 17</vt:lpstr>
      <vt:lpstr>Slide 18</vt:lpstr>
      <vt:lpstr>Slide 19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TIPOS/MODALIDADES DE VIDEOAULAS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Taxonomia de Bloom p/ Contexto Digital</vt:lpstr>
      <vt:lpstr>Ambientes Colaborativos: Taxonomia Digital de Bloom &amp; Programas de Apresentações (Google Docs)</vt:lpstr>
      <vt:lpstr>Ambientes Colaborativos &amp; Taxonomia Digital de Bloom</vt:lpstr>
      <vt:lpstr>Avaliações </vt:lpstr>
      <vt:lpstr>32 Ferramenta GRATUITAS</vt:lpstr>
      <vt:lpstr>32 Ferramenta GRATUITAS</vt:lpstr>
      <vt:lpstr>Slide 58</vt:lpstr>
      <vt:lpstr>Aprendizagem colaborativa</vt:lpstr>
      <vt:lpstr>Slide 60</vt:lpstr>
      <vt:lpstr>Canais de conversação - avaliação oral</vt:lpstr>
      <vt:lpstr>Slide 62</vt:lpstr>
      <vt:lpstr>Interação por vídeo</vt:lpstr>
      <vt:lpstr>Slide 64</vt:lpstr>
      <vt:lpstr>Votação em grupo - avaliação em grupo (tempo real)</vt:lpstr>
      <vt:lpstr>Slide 66</vt:lpstr>
      <vt:lpstr>Aula interativa</vt:lpstr>
      <vt:lpstr>Slide 68</vt:lpstr>
      <vt:lpstr>Avaliações baseadas em jogos - Avaliação Gamificada</vt:lpstr>
      <vt:lpstr>Slide 70</vt:lpstr>
      <vt:lpstr>Avaliações baseadas na internet - Avaliação Tradicional Digital </vt:lpstr>
      <vt:lpstr>Cenário Educacional em 2020/2021</vt:lpstr>
      <vt:lpstr>Slide 73</vt:lpstr>
      <vt:lpstr>Slide 74</vt:lpstr>
      <vt:lpstr>Slide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Bate-papo virtual</dc:title>
  <dc:creator>Renata Ribeiro Munhoz</dc:creator>
  <cp:lastModifiedBy>Renata Ribeiro Munhoz</cp:lastModifiedBy>
  <cp:revision>1</cp:revision>
  <dcterms:modified xsi:type="dcterms:W3CDTF">2020-10-16T00:06:55Z</dcterms:modified>
</cp:coreProperties>
</file>