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7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7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embeddedFontLst>
    <p:embeddedFont>
      <p:font typeface="Calibri" pitchFamily="34" charset="0"/>
      <p:regular r:id="rId79"/>
      <p:bold r:id="rId80"/>
      <p:italic r:id="rId81"/>
      <p:boldItalic r:id="rId82"/>
    </p:embeddedFont>
    <p:embeddedFont>
      <p:font typeface="Bitter" charset="0"/>
      <p:regular r:id="rId83"/>
      <p:bold r:id="rId84"/>
      <p:italic r:id="rId85"/>
      <p:boldItalic r:id="rId86"/>
    </p:embeddedFont>
    <p:embeddedFont>
      <p:font typeface="Nunito" charset="0"/>
      <p:regular r:id="rId87"/>
      <p:bold r:id="rId88"/>
      <p:italic r:id="rId89"/>
      <p:boldItalic r:id="rId90"/>
    </p:embeddedFont>
    <p:embeddedFont>
      <p:font typeface="PT Sans" charset="0"/>
      <p:regular r:id="rId91"/>
      <p:bold r:id="rId92"/>
      <p:italic r:id="rId93"/>
      <p:boldItalic r:id="rId9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99F7F92-E6B1-43D2-B2B8-A6836919E5BE}">
  <a:tblStyle styleId="{599F7F92-E6B1-43D2-B2B8-A6836919E5BE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-96" y="-66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font" Target="fonts/font6.fntdata"/><Relationship Id="rId89" Type="http://schemas.openxmlformats.org/officeDocument/2006/relationships/font" Target="fonts/font11.fntdata"/><Relationship Id="rId97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font" Target="fonts/font1.fntdata"/><Relationship Id="rId87" Type="http://schemas.openxmlformats.org/officeDocument/2006/relationships/font" Target="fonts/font9.fntdata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font" Target="fonts/font4.fntdata"/><Relationship Id="rId90" Type="http://schemas.openxmlformats.org/officeDocument/2006/relationships/font" Target="fonts/font12.fntdata"/><Relationship Id="rId95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font" Target="fonts/font2.fntdata"/><Relationship Id="rId85" Type="http://schemas.openxmlformats.org/officeDocument/2006/relationships/font" Target="fonts/font7.fntdata"/><Relationship Id="rId93" Type="http://schemas.openxmlformats.org/officeDocument/2006/relationships/font" Target="fonts/font15.fntdata"/><Relationship Id="rId98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font" Target="fonts/font5.fntdata"/><Relationship Id="rId88" Type="http://schemas.openxmlformats.org/officeDocument/2006/relationships/font" Target="fonts/font10.fntdata"/><Relationship Id="rId91" Type="http://schemas.openxmlformats.org/officeDocument/2006/relationships/font" Target="fonts/font13.fntdata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notesMaster" Target="notesMasters/notesMaster1.xml"/><Relationship Id="rId81" Type="http://schemas.openxmlformats.org/officeDocument/2006/relationships/font" Target="fonts/font3.fntdata"/><Relationship Id="rId86" Type="http://schemas.openxmlformats.org/officeDocument/2006/relationships/font" Target="fonts/font8.fntdata"/><Relationship Id="rId94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53ccb00aac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53ccb00aac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53ccb00aac_5_1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g53ccb00aac_5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a1b29a68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a1b29a68a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a1c4f7562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a1c4f7562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a1c4f7562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a1c4f7562b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a1b29a68a0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a1b29a68a0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53ccb00aac_5_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57" name="Google Shape;257;g53ccb00aac_5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a1b29a68a0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a1b29a68a0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a1b29a68a0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a1b29a68a0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53c52f8b15_1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53c52f8b15_1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a18d6c70f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a18d6c70f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a1babc469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a1babc4695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a1babc4695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a1babc4695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a1babc4695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a1babc4695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a1babc4695_1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a1babc4695_1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a1babc4695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a1babc4695_1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a1babc4695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a1babc4695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a1babc4695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a1babc4695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1babc4695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1babc4695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a1babc4695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a1babc4695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a1babc4695_1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a1babc4695_1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a18d6c70f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a18d6c70f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a1babc4695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a1babc4695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53c52f8b15_1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53c52f8b15_1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53c52f8b15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53c52f8b15_1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53c52f8b15_1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53c52f8b15_1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53c52f8b15_1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53c52f8b15_1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53c52f8b15_1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53c52f8b15_1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53c52f8b15_1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53c52f8b15_1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53c52f8b15_1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53c52f8b15_1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53c52f8b15_1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53c52f8b15_1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53c52f8b15_1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53c52f8b15_1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a1b29a68a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a1b29a68a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53c52f8b15_1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53c52f8b15_1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53c52f8b15_1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53c52f8b15_1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53c52f8b15_1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53c52f8b15_1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53c52f8b15_1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53c52f8b15_1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53c52f8b15_1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53c52f8b15_1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53c52f8b15_1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53c52f8b15_1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53c52f8b15_1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53c52f8b15_1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53c52f8b15_1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53c52f8b15_1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53c52f8b15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53c52f8b15_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53c52f8b15_1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53c52f8b15_1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a1b29a68a0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a1b29a68a0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53c52f8b15_2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53c52f8b15_2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a1c4f7562b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a1c4f7562b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53ccb00aac_5_1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g53ccb00aac_5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53ccb00aac_0_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g53ccb00aac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53ccb00aac_0_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g53ccb00aa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a18d6c70f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a18d6c70f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a18d6c70f0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a18d6c70f0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a19b7b35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a19b7b351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a19b7b351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a19b7b351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a19b7b3518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a19b7b3518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53c52f8b15_1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53c52f8b15_1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a19b7b3518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a19b7b3518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a19b7b3518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a19b7b3518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a19b7b3518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a19b7b3518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a19b7b3518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a19b7b3518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a19b7b3518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a19b7b3518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53c52f8b15_0_8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53c52f8b15_0_8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53c52f8b15_0_10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53c52f8b15_0_10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53c52f8b15_0_1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53c52f8b15_0_1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53c52f8b15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53c52f8b15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53c52f8b15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Google Shape;596;g53c52f8b15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53c52f8b15_1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53c52f8b15_1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53c52f8b15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53c52f8b15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53c52f8b15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Google Shape;611;g53c52f8b15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53ccb00aac_5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0" name="Google Shape;620;g53ccb00aac_5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53ccb00aac_5_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g53ccb00aac_5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53ccb00aa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Google Shape;641;g53ccb00aac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53c52f8b15_2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53c52f8b15_2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1df76e1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1df76e1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53c52f8b15_1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53c52f8b15_1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">
  <p:cSld name="AUTOLAYOUT">
    <p:bg>
      <p:bgPr>
        <a:solidFill>
          <a:srgbClr val="FFFFFF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 rot="10800000">
            <a:off x="0" y="0"/>
            <a:ext cx="9144000" cy="5143500"/>
          </a:xfrm>
          <a:prstGeom prst="rect">
            <a:avLst/>
          </a:prstGeom>
          <a:solidFill>
            <a:srgbClr val="DEE0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3"/>
          <p:cNvSpPr/>
          <p:nvPr/>
        </p:nvSpPr>
        <p:spPr>
          <a:xfrm rot="-5400000">
            <a:off x="-302850" y="308850"/>
            <a:ext cx="5131500" cy="4525800"/>
          </a:xfrm>
          <a:prstGeom prst="rect">
            <a:avLst/>
          </a:prstGeom>
          <a:gradFill>
            <a:gsLst>
              <a:gs pos="0">
                <a:srgbClr val="FBFBFB">
                  <a:alpha val="0"/>
                </a:srgbClr>
              </a:gs>
              <a:gs pos="58000">
                <a:srgbClr val="FBFBFB">
                  <a:alpha val="0"/>
                </a:srgbClr>
              </a:gs>
              <a:gs pos="100000">
                <a:srgbClr val="BFBFB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3"/>
          <p:cNvSpPr/>
          <p:nvPr/>
        </p:nvSpPr>
        <p:spPr>
          <a:xfrm rot="5400000">
            <a:off x="728375" y="683000"/>
            <a:ext cx="724800" cy="724500"/>
          </a:xfrm>
          <a:prstGeom prst="rtTriangle">
            <a:avLst/>
          </a:prstGeom>
          <a:solidFill>
            <a:srgbClr val="C567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3"/>
          <p:cNvSpPr/>
          <p:nvPr/>
        </p:nvSpPr>
        <p:spPr>
          <a:xfrm rot="-5400000">
            <a:off x="3232651" y="3880675"/>
            <a:ext cx="724800" cy="724500"/>
          </a:xfrm>
          <a:prstGeom prst="rtTriangle">
            <a:avLst/>
          </a:prstGeom>
          <a:solidFill>
            <a:srgbClr val="5461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5194675" y="655288"/>
            <a:ext cx="3522300" cy="2239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3600"/>
              <a:buNone/>
              <a:defRPr sz="3600" b="1">
                <a:solidFill>
                  <a:srgbClr val="54616D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3600"/>
              <a:buNone/>
              <a:defRPr sz="3600" b="1">
                <a:solidFill>
                  <a:srgbClr val="54616D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3600"/>
              <a:buNone/>
              <a:defRPr sz="3600" b="1">
                <a:solidFill>
                  <a:srgbClr val="54616D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3600"/>
              <a:buNone/>
              <a:defRPr sz="3600" b="1">
                <a:solidFill>
                  <a:srgbClr val="54616D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3600"/>
              <a:buNone/>
              <a:defRPr sz="3600" b="1">
                <a:solidFill>
                  <a:srgbClr val="54616D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3600"/>
              <a:buNone/>
              <a:defRPr sz="3600" b="1">
                <a:solidFill>
                  <a:srgbClr val="54616D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3600"/>
              <a:buNone/>
              <a:defRPr sz="3600" b="1">
                <a:solidFill>
                  <a:srgbClr val="54616D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3600"/>
              <a:buNone/>
              <a:defRPr sz="3600" b="1">
                <a:solidFill>
                  <a:srgbClr val="54616D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3600"/>
              <a:buNone/>
              <a:defRPr sz="3600" b="1">
                <a:solidFill>
                  <a:srgbClr val="54616D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5194673" y="3807529"/>
            <a:ext cx="2974200" cy="72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1400"/>
              <a:buNone/>
              <a:defRPr sz="1400">
                <a:solidFill>
                  <a:srgbClr val="54616D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1400"/>
              <a:buNone/>
              <a:defRPr sz="1400">
                <a:solidFill>
                  <a:srgbClr val="54616D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1400"/>
              <a:buNone/>
              <a:defRPr sz="1400">
                <a:solidFill>
                  <a:srgbClr val="54616D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1400"/>
              <a:buNone/>
              <a:defRPr sz="1400">
                <a:solidFill>
                  <a:srgbClr val="54616D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1400"/>
              <a:buNone/>
              <a:defRPr sz="1400">
                <a:solidFill>
                  <a:srgbClr val="54616D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1400"/>
              <a:buNone/>
              <a:defRPr sz="1400">
                <a:solidFill>
                  <a:srgbClr val="54616D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1400"/>
              <a:buNone/>
              <a:defRPr sz="1400">
                <a:solidFill>
                  <a:srgbClr val="54616D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1400"/>
              <a:buNone/>
              <a:defRPr sz="1400">
                <a:solidFill>
                  <a:srgbClr val="54616D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16D"/>
              </a:buClr>
              <a:buSzPts val="1400"/>
              <a:buNone/>
              <a:defRPr sz="1400">
                <a:solidFill>
                  <a:srgbClr val="54616D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">
  <p:cSld name="AUTOLAYOUT_3">
    <p:bg>
      <p:bgPr>
        <a:solidFill>
          <a:srgbClr val="FFFFFF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4"/>
          <p:cNvSpPr/>
          <p:nvPr/>
        </p:nvSpPr>
        <p:spPr>
          <a:xfrm>
            <a:off x="2316574" y="3364649"/>
            <a:ext cx="1632000" cy="1632000"/>
          </a:xfrm>
          <a:prstGeom prst="ellipse">
            <a:avLst/>
          </a:prstGeom>
          <a:noFill/>
          <a:ln w="19050" cap="flat" cmpd="sng">
            <a:solidFill>
              <a:srgbClr val="4285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4"/>
          <p:cNvSpPr/>
          <p:nvPr/>
        </p:nvSpPr>
        <p:spPr>
          <a:xfrm>
            <a:off x="6118424" y="1414824"/>
            <a:ext cx="1632000" cy="1632000"/>
          </a:xfrm>
          <a:prstGeom prst="ellipse">
            <a:avLst/>
          </a:prstGeom>
          <a:noFill/>
          <a:ln w="19050" cap="flat" cmpd="sng">
            <a:solidFill>
              <a:srgbClr val="4285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7500225" y="4086700"/>
            <a:ext cx="831300" cy="831300"/>
          </a:xfrm>
          <a:prstGeom prst="ellipse">
            <a:avLst/>
          </a:prstGeom>
          <a:noFill/>
          <a:ln w="19050" cap="flat" cmpd="sng">
            <a:solidFill>
              <a:srgbClr val="DB44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4"/>
          <p:cNvSpPr/>
          <p:nvPr/>
        </p:nvSpPr>
        <p:spPr>
          <a:xfrm>
            <a:off x="794188" y="1494263"/>
            <a:ext cx="831300" cy="831300"/>
          </a:xfrm>
          <a:prstGeom prst="ellipse">
            <a:avLst/>
          </a:prstGeom>
          <a:noFill/>
          <a:ln w="19050" cap="flat" cmpd="sng">
            <a:solidFill>
              <a:srgbClr val="DB44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1080300" y="1677414"/>
            <a:ext cx="3452400" cy="3029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4611275" y="1677414"/>
            <a:ext cx="3452400" cy="3029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1347900" y="446125"/>
            <a:ext cx="6448200" cy="912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None/>
              <a:defRPr sz="2400">
                <a:solidFill>
                  <a:srgbClr val="43434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None/>
              <a:defRPr sz="2400">
                <a:solidFill>
                  <a:srgbClr val="434343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None/>
              <a:defRPr sz="2400">
                <a:solidFill>
                  <a:srgbClr val="434343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None/>
              <a:defRPr sz="2400">
                <a:solidFill>
                  <a:srgbClr val="434343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None/>
              <a:defRPr sz="2400">
                <a:solidFill>
                  <a:srgbClr val="434343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None/>
              <a:defRPr sz="2400">
                <a:solidFill>
                  <a:srgbClr val="434343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None/>
              <a:defRPr sz="2400">
                <a:solidFill>
                  <a:srgbClr val="434343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None/>
              <a:defRPr sz="2400">
                <a:solidFill>
                  <a:srgbClr val="434343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1347900" y="1876875"/>
            <a:ext cx="2917200" cy="2630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2"/>
          </p:nvPr>
        </p:nvSpPr>
        <p:spPr>
          <a:xfrm>
            <a:off x="4878875" y="1876925"/>
            <a:ext cx="2917200" cy="2630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66666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66666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66666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66666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66666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66666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66666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66666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66666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marL="1371600" lvl="2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marL="1828800" lvl="3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marL="2286000" lvl="4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marL="2743200" lvl="5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lvl="0" indent="0" algn="r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7" name="Google Shape;127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3" name="Google Shape;133;p25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34" name="Google Shape;134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6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rexlab.ufsc.br/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hyperlink" Target="http://relle.ufsc.br/labs" TargetMode="External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hyperlink" Target="https://blog.jovensgenios.com/conheca-os-principais-tipos-de-avaliacao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Rc_iJN--us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youtu.be/GRc_iJN--us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youtu.be/GRc_iJN--us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youtu.be/GRc_iJN--us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youtu.be/GRc_iJN--us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youtu.be/GRc_iJN--us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youtu.be/GRc_iJN--us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youtu.be/GRc_iJN--us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youtu.be/GRc_iJN--us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youtu.be/GRc_iJN--u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youtu.be/GRc_iJN--us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5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provafacilnaweb.com.br/materiais/32-ferramentas-gratuitas-para-avaliacao-online/" TargetMode="External"/><Relationship Id="rId5" Type="http://schemas.openxmlformats.org/officeDocument/2006/relationships/hyperlink" Target="https://blog.jovensgenios.com/conheca-os-principais-tipos-de-avaliacao/" TargetMode="External"/><Relationship Id="rId4" Type="http://schemas.openxmlformats.org/officeDocument/2006/relationships/image" Target="../media/image7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provafacilnaweb.com.br/materiais/32-ferramentas-gratuitas-para-avaliacao-online/" TargetMode="Externa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provafacilnaweb.com.br/materiais/32-ferramentas-gratuitas-para-avaliacao-online/" TargetMode="External"/><Relationship Id="rId4" Type="http://schemas.openxmlformats.org/officeDocument/2006/relationships/image" Target="../media/image7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provafacilnaweb.com.br/materiais/32-ferramentas-gratuitas-para-avaliacao-online/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blog.jovensgenios.com/conheca-os-principais-tipos-de-avaliacao/" TargetMode="Externa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provafacilnaweb.com.br/materiais/32-ferramentas-gratuitas-para-avaliacao-online/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blog.jovensgenios.com/conheca-os-principais-tipos-de-avaliacao/" TargetMode="External"/><Relationship Id="rId4" Type="http://schemas.openxmlformats.org/officeDocument/2006/relationships/image" Target="../media/image8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provafacilnaweb.com.br/materiais/32-ferramentas-gratuitas-para-avaliacao-online/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blog.jovensgenios.com/conheca-os-principais-tipos-de-avaliacao/" TargetMode="External"/><Relationship Id="rId4" Type="http://schemas.openxmlformats.org/officeDocument/2006/relationships/image" Target="../media/image8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provafacilnaweb.com.br/materiais/32-ferramentas-gratuitas-para-avaliacao-online/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blog.jovensgenios.com/conheca-os-principais-tipos-de-avaliacao/" TargetMode="External"/><Relationship Id="rId4" Type="http://schemas.openxmlformats.org/officeDocument/2006/relationships/image" Target="../media/image8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provafacilnaweb.com.br/materiais/32-ferramentas-gratuitas-para-avaliacao-online/" TargetMode="External"/><Relationship Id="rId4" Type="http://schemas.openxmlformats.org/officeDocument/2006/relationships/image" Target="../media/image9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provafacilnaweb.com.br/materiais/32-ferramentas-gratuitas-para-avaliacao-online/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blog.jovensgenios.com/conheca-os-principais-tipos-de-avaliacao/" TargetMode="External"/><Relationship Id="rId4" Type="http://schemas.openxmlformats.org/officeDocument/2006/relationships/image" Target="../media/image9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provafacilnaweb.com.br/materiais/32-ferramentas-gratuitas-para-avaliacao-online/" TargetMode="External"/><Relationship Id="rId4" Type="http://schemas.openxmlformats.org/officeDocument/2006/relationships/image" Target="../media/image9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blog.jovensgenios.com/conheca-os-principais-tipos-de-avaliacao/" TargetMode="Externa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jpeg"/><Relationship Id="rId9" Type="http://schemas.openxmlformats.org/officeDocument/2006/relationships/image" Target="../media/image108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successtecnologia.wordpress.com/author/oscarburd888/" TargetMode="External"/><Relationship Id="rId5" Type="http://schemas.openxmlformats.org/officeDocument/2006/relationships/hyperlink" Target="https://successtecnologia.wordpress.com/2020/08/06/ensino-hibridomanaus-completa-hoje-1-mes-do-retorno-das-aulas-presenciais-veja-como-foi/" TargetMode="External"/><Relationship Id="rId4" Type="http://schemas.openxmlformats.org/officeDocument/2006/relationships/image" Target="../media/image110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8"/>
          <p:cNvPicPr preferRelativeResize="0"/>
          <p:nvPr/>
        </p:nvPicPr>
        <p:blipFill rotWithShape="1">
          <a:blip r:embed="rId3">
            <a:alphaModFix/>
          </a:blip>
          <a:srcRect t="1811" b="1811"/>
          <a:stretch/>
        </p:blipFill>
        <p:spPr>
          <a:xfrm>
            <a:off x="921625" y="864500"/>
            <a:ext cx="2847426" cy="354585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4" name="Google Shape;154;p28"/>
          <p:cNvSpPr txBox="1">
            <a:spLocks noGrp="1"/>
          </p:cNvSpPr>
          <p:nvPr>
            <p:ph type="ctrTitle"/>
          </p:nvPr>
        </p:nvSpPr>
        <p:spPr>
          <a:xfrm>
            <a:off x="5194675" y="655288"/>
            <a:ext cx="3522300" cy="2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Bate-papo virtual</a:t>
            </a:r>
            <a:endParaRPr/>
          </a:p>
        </p:txBody>
      </p:sp>
      <p:sp>
        <p:nvSpPr>
          <p:cNvPr id="155" name="Google Shape;155;p28"/>
          <p:cNvSpPr txBox="1">
            <a:spLocks noGrp="1"/>
          </p:cNvSpPr>
          <p:nvPr>
            <p:ph type="subTitle" idx="1"/>
          </p:nvPr>
        </p:nvSpPr>
        <p:spPr>
          <a:xfrm>
            <a:off x="5238175" y="3655125"/>
            <a:ext cx="3243600" cy="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Dicas para o planejamento de atividades no ensino remoto</a:t>
            </a:r>
            <a:endParaRPr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0"/>
            <a:ext cx="75391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7"/>
          <p:cNvSpPr txBox="1"/>
          <p:nvPr/>
        </p:nvSpPr>
        <p:spPr>
          <a:xfrm>
            <a:off x="5034769" y="750317"/>
            <a:ext cx="4077900" cy="435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/>
              <a:t>http://proedu.rnp.br/handle/123456789/1666</a:t>
            </a:r>
            <a:endParaRPr sz="1500"/>
          </a:p>
        </p:txBody>
      </p:sp>
      <p:sp>
        <p:nvSpPr>
          <p:cNvPr id="213" name="Google Shape;213;p37"/>
          <p:cNvSpPr txBox="1"/>
          <p:nvPr/>
        </p:nvSpPr>
        <p:spPr>
          <a:xfrm>
            <a:off x="6078675" y="282725"/>
            <a:ext cx="3033900" cy="52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Vídeo - Metod. Ativas no Ens. Rem.</a:t>
            </a:r>
            <a:br>
              <a:rPr lang="pt-BR"/>
            </a:br>
            <a:r>
              <a:rPr lang="pt-BR"/>
              <a:t>Prof. Igor Paim IFCE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8"/>
          <p:cNvSpPr txBox="1">
            <a:spLocks noGrp="1"/>
          </p:cNvSpPr>
          <p:nvPr>
            <p:ph type="title"/>
          </p:nvPr>
        </p:nvSpPr>
        <p:spPr>
          <a:xfrm>
            <a:off x="1824045" y="53000"/>
            <a:ext cx="4637100" cy="6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-BR" sz="3400" b="1"/>
              <a:t>Laboratórios Remotos</a:t>
            </a:r>
            <a:endParaRPr sz="3400" b="1"/>
          </a:p>
        </p:txBody>
      </p:sp>
      <p:pic>
        <p:nvPicPr>
          <p:cNvPr id="219" name="Google Shape;219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3874" y="28978"/>
            <a:ext cx="1471148" cy="919468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8"/>
          <p:cNvSpPr txBox="1"/>
          <p:nvPr/>
        </p:nvSpPr>
        <p:spPr>
          <a:xfrm>
            <a:off x="223855" y="4766425"/>
            <a:ext cx="27912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http://relle.ufsc.br/labs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Google Shape;221;p38" descr="https://image.slidesharecdn.com/laboratoriosremotos-111025082058-phpapp01/95/laboratorios-remotos-6-728.jpg?cb=1319530908"/>
          <p:cNvPicPr preferRelativeResize="0"/>
          <p:nvPr/>
        </p:nvPicPr>
        <p:blipFill rotWithShape="1">
          <a:blip r:embed="rId5">
            <a:alphaModFix/>
          </a:blip>
          <a:srcRect l="4465" t="13346" r="12712" b="5527"/>
          <a:stretch/>
        </p:blipFill>
        <p:spPr>
          <a:xfrm>
            <a:off x="192505" y="735497"/>
            <a:ext cx="2791326" cy="2050611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8"/>
          <p:cNvSpPr/>
          <p:nvPr/>
        </p:nvSpPr>
        <p:spPr>
          <a:xfrm>
            <a:off x="3642850" y="4631725"/>
            <a:ext cx="5472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>
                <a:solidFill>
                  <a:srgbClr val="222222"/>
                </a:solidFill>
                <a:latin typeface="Bitter"/>
                <a:ea typeface="Bitter"/>
                <a:cs typeface="Bitter"/>
                <a:sym typeface="Bitter"/>
              </a:rPr>
              <a:t>RexLab – Laboratório da UFSC permite que pessoas de qualquer lugar no mundo façam experimentos em tempo real.</a:t>
            </a:r>
            <a:endParaRPr sz="1400" b="1" i="0">
              <a:solidFill>
                <a:srgbClr val="222222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23" name="Google Shape;223;p38"/>
          <p:cNvSpPr/>
          <p:nvPr/>
        </p:nvSpPr>
        <p:spPr>
          <a:xfrm>
            <a:off x="7223149" y="4364241"/>
            <a:ext cx="16953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https://bit.ly/2xVtH0a</a:t>
            </a:r>
            <a:endParaRPr sz="1100"/>
          </a:p>
        </p:txBody>
      </p:sp>
      <p:pic>
        <p:nvPicPr>
          <p:cNvPr id="224" name="Google Shape;224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17535" y="645217"/>
            <a:ext cx="4265389" cy="2399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84727" y="2658976"/>
            <a:ext cx="2832374" cy="1683851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8"/>
          <p:cNvSpPr/>
          <p:nvPr/>
        </p:nvSpPr>
        <p:spPr>
          <a:xfrm>
            <a:off x="7035600" y="1228475"/>
            <a:ext cx="2079600" cy="37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https://rexlab.ufsc.br/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p38"/>
          <p:cNvPicPr preferRelativeResize="0"/>
          <p:nvPr/>
        </p:nvPicPr>
        <p:blipFill rotWithShape="1">
          <a:blip r:embed="rId9">
            <a:alphaModFix/>
          </a:blip>
          <a:srcRect l="8714" t="20086" r="11519" b="29975"/>
          <a:stretch/>
        </p:blipFill>
        <p:spPr>
          <a:xfrm>
            <a:off x="71438" y="2842325"/>
            <a:ext cx="4897604" cy="1831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39"/>
          <p:cNvPicPr preferRelativeResize="0"/>
          <p:nvPr/>
        </p:nvPicPr>
        <p:blipFill rotWithShape="1">
          <a:blip r:embed="rId3">
            <a:alphaModFix/>
          </a:blip>
          <a:srcRect l="4058"/>
          <a:stretch/>
        </p:blipFill>
        <p:spPr>
          <a:xfrm>
            <a:off x="-50925" y="99350"/>
            <a:ext cx="7823174" cy="504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8675" y="0"/>
            <a:ext cx="2775325" cy="13173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9"/>
          <p:cNvSpPr txBox="1"/>
          <p:nvPr/>
        </p:nvSpPr>
        <p:spPr>
          <a:xfrm>
            <a:off x="6817638" y="4453875"/>
            <a:ext cx="18774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https://bit.ly/3lTMSej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" y="0"/>
            <a:ext cx="914398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00" y="58763"/>
            <a:ext cx="2734700" cy="407237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5" name="Google Shape;245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09261">
            <a:off x="2814524" y="114625"/>
            <a:ext cx="2110000" cy="301780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6" name="Google Shape;246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357791">
            <a:off x="4922789" y="1666075"/>
            <a:ext cx="2167736" cy="3017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7" name="Google Shape;247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302262">
            <a:off x="6719499" y="149425"/>
            <a:ext cx="2197130" cy="301779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8" name="Google Shape;248;p41"/>
          <p:cNvSpPr txBox="1"/>
          <p:nvPr/>
        </p:nvSpPr>
        <p:spPr>
          <a:xfrm>
            <a:off x="0" y="4788300"/>
            <a:ext cx="6049500" cy="35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FFFFFF"/>
                </a:solidFill>
                <a:highlight>
                  <a:srgbClr val="FC873A"/>
                </a:highlight>
                <a:latin typeface="Nunito"/>
                <a:ea typeface="Nunito"/>
                <a:cs typeface="Nunito"/>
                <a:sym typeface="Nunito"/>
              </a:rPr>
              <a:t>E-book "Como Avaliar meus Alunos à Distância" - </a:t>
            </a:r>
            <a:r>
              <a:rPr lang="pt-BR" sz="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pt-BR" sz="800" u="sng">
                <a:solidFill>
                  <a:schemeClr val="hlink"/>
                </a:solidFill>
                <a:hlinkClick r:id="rId7"/>
              </a:rPr>
              <a:t>https://blog.jovensgenios.com/conheca-os-principais-tipos-de-avaliacao/</a:t>
            </a:r>
            <a:r>
              <a:rPr lang="pt-BR" sz="900">
                <a:solidFill>
                  <a:srgbClr val="FFFFFF"/>
                </a:solidFill>
                <a:highlight>
                  <a:srgbClr val="FC873A"/>
                </a:highlight>
                <a:latin typeface="Nunito"/>
                <a:ea typeface="Nunito"/>
                <a:cs typeface="Nunito"/>
                <a:sym typeface="Nunito"/>
              </a:rPr>
              <a:t> </a:t>
            </a:r>
            <a:endParaRPr sz="500"/>
          </a:p>
        </p:txBody>
      </p:sp>
      <p:pic>
        <p:nvPicPr>
          <p:cNvPr id="249" name="Google Shape;249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39950" y="3491200"/>
            <a:ext cx="3132050" cy="11794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3"/>
          <p:cNvSpPr txBox="1">
            <a:spLocks noGrp="1"/>
          </p:cNvSpPr>
          <p:nvPr>
            <p:ph type="title"/>
          </p:nvPr>
        </p:nvSpPr>
        <p:spPr>
          <a:xfrm>
            <a:off x="183524" y="129205"/>
            <a:ext cx="8828100" cy="6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025" tIns="38000" rIns="76025" bIns="380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pt-BR" sz="3000" b="1"/>
              <a:t>Possibilidades de Avaliação (Contexto Emergencial)</a:t>
            </a:r>
            <a:endParaRPr sz="3000" b="1"/>
          </a:p>
        </p:txBody>
      </p:sp>
      <p:pic>
        <p:nvPicPr>
          <p:cNvPr id="260" name="Google Shape;260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2925" y="652525"/>
            <a:ext cx="6579801" cy="448195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43"/>
          <p:cNvSpPr/>
          <p:nvPr/>
        </p:nvSpPr>
        <p:spPr>
          <a:xfrm>
            <a:off x="6611353" y="4712175"/>
            <a:ext cx="2380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025" tIns="38000" rIns="76025" bIns="380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https://bit.ly/2TIe6J1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012232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52600" y="4600563"/>
            <a:ext cx="7391400" cy="54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094856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52600" y="4600563"/>
            <a:ext cx="7391400" cy="54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" y="0"/>
            <a:ext cx="914398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9"/>
          <p:cNvSpPr txBox="1">
            <a:spLocks noGrp="1"/>
          </p:cNvSpPr>
          <p:nvPr>
            <p:ph type="title"/>
          </p:nvPr>
        </p:nvSpPr>
        <p:spPr>
          <a:xfrm>
            <a:off x="1347900" y="446125"/>
            <a:ext cx="6448200" cy="9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ENCONTROS</a:t>
            </a:r>
            <a:endParaRPr/>
          </a:p>
        </p:txBody>
      </p:sp>
      <p:sp>
        <p:nvSpPr>
          <p:cNvPr id="161" name="Google Shape;161;p29"/>
          <p:cNvSpPr txBox="1">
            <a:spLocks noGrp="1"/>
          </p:cNvSpPr>
          <p:nvPr>
            <p:ph type="body" idx="1"/>
          </p:nvPr>
        </p:nvSpPr>
        <p:spPr>
          <a:xfrm>
            <a:off x="1347900" y="1876875"/>
            <a:ext cx="2917200" cy="263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PARTE 1: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pt-BR"/>
              <a:t>Dia 15/10 às 19h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pt-BR"/>
              <a:t>Luis Otoni Ribeiro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pt-BR"/>
              <a:t>Igor Bederode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pt-BR"/>
              <a:t>Mediação: Rafael Krolow </a:t>
            </a:r>
            <a:endParaRPr/>
          </a:p>
        </p:txBody>
      </p:sp>
      <p:sp>
        <p:nvSpPr>
          <p:cNvPr id="162" name="Google Shape;162;p29"/>
          <p:cNvSpPr txBox="1">
            <a:spLocks noGrp="1"/>
          </p:cNvSpPr>
          <p:nvPr>
            <p:ph type="body" idx="2"/>
          </p:nvPr>
        </p:nvSpPr>
        <p:spPr>
          <a:xfrm>
            <a:off x="4878875" y="1876925"/>
            <a:ext cx="2917200" cy="263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PARTE 2: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pt-BR"/>
              <a:t>Dia 16/10 às 19h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pt-BR"/>
              <a:t>Renata Munhoz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pt-BR"/>
              <a:t>Paulo Asconavieta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pt-BR"/>
              <a:t>Mediação: Rafael Krolow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TIPOS/MODALIDADES DE VIDEOAULAS</a:t>
            </a:r>
            <a:endParaRPr/>
          </a:p>
        </p:txBody>
      </p:sp>
      <p:sp>
        <p:nvSpPr>
          <p:cNvPr id="284" name="Google Shape;284;p47"/>
          <p:cNvSpPr txBox="1">
            <a:spLocks noGrp="1"/>
          </p:cNvSpPr>
          <p:nvPr>
            <p:ph type="body" idx="1"/>
          </p:nvPr>
        </p:nvSpPr>
        <p:spPr>
          <a:xfrm>
            <a:off x="1853550" y="4751700"/>
            <a:ext cx="54369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u="sng">
                <a:solidFill>
                  <a:schemeClr val="hlink"/>
                </a:solidFill>
                <a:hlinkClick r:id="rId3"/>
              </a:rPr>
              <a:t>https://youtu.be/GRc_iJN--us</a:t>
            </a:r>
            <a:r>
              <a:rPr lang="pt-BR" sz="1600"/>
              <a:t> - Prof. Ricardo Kléber IFRN 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85" name="Google Shape;285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9675" y="1017725"/>
            <a:ext cx="6652575" cy="37339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TIPOS/MODALIDADES DE VIDEOAULAS</a:t>
            </a:r>
            <a:endParaRPr/>
          </a:p>
        </p:txBody>
      </p:sp>
      <p:pic>
        <p:nvPicPr>
          <p:cNvPr id="291" name="Google Shape;291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0525" y="1111700"/>
            <a:ext cx="6562949" cy="3709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92" name="Google Shape;292;p48"/>
          <p:cNvSpPr txBox="1">
            <a:spLocks noGrp="1"/>
          </p:cNvSpPr>
          <p:nvPr>
            <p:ph type="body" idx="1"/>
          </p:nvPr>
        </p:nvSpPr>
        <p:spPr>
          <a:xfrm>
            <a:off x="2617825" y="4745400"/>
            <a:ext cx="39228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u="sng">
                <a:solidFill>
                  <a:schemeClr val="hlink"/>
                </a:solidFill>
                <a:hlinkClick r:id="rId4"/>
              </a:rPr>
              <a:t>https://youtu.be/GRc_iJN--us</a:t>
            </a:r>
            <a:r>
              <a:rPr lang="pt-BR" sz="1100"/>
              <a:t> - Prof. Ricardo Kléber IFRN</a:t>
            </a:r>
            <a:r>
              <a:rPr lang="pt-BR"/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TIPOS/MODALIDADES DE VIDEOAULAS</a:t>
            </a:r>
            <a:endParaRPr/>
          </a:p>
        </p:txBody>
      </p:sp>
      <p:pic>
        <p:nvPicPr>
          <p:cNvPr id="298" name="Google Shape;298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4700" y="1134575"/>
            <a:ext cx="6537701" cy="36683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99" name="Google Shape;299;p49"/>
          <p:cNvSpPr txBox="1">
            <a:spLocks noGrp="1"/>
          </p:cNvSpPr>
          <p:nvPr>
            <p:ph type="body" idx="1"/>
          </p:nvPr>
        </p:nvSpPr>
        <p:spPr>
          <a:xfrm>
            <a:off x="2617825" y="4745400"/>
            <a:ext cx="39228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u="sng">
                <a:solidFill>
                  <a:schemeClr val="hlink"/>
                </a:solidFill>
                <a:hlinkClick r:id="rId4"/>
              </a:rPr>
              <a:t>https://youtu.be/GRc_iJN--us</a:t>
            </a:r>
            <a:r>
              <a:rPr lang="pt-BR" sz="1100"/>
              <a:t> - Prof. Ricardo Kléber IFRN</a:t>
            </a:r>
            <a:r>
              <a:rPr lang="pt-BR"/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TIPOS/MODALIDADES DE VIDEOAULAS</a:t>
            </a:r>
            <a:endParaRPr/>
          </a:p>
        </p:txBody>
      </p:sp>
      <p:pic>
        <p:nvPicPr>
          <p:cNvPr id="305" name="Google Shape;305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4750" y="1200500"/>
            <a:ext cx="6476000" cy="36157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06" name="Google Shape;306;p50"/>
          <p:cNvSpPr txBox="1">
            <a:spLocks noGrp="1"/>
          </p:cNvSpPr>
          <p:nvPr>
            <p:ph type="body" idx="1"/>
          </p:nvPr>
        </p:nvSpPr>
        <p:spPr>
          <a:xfrm>
            <a:off x="2617825" y="4745400"/>
            <a:ext cx="39228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u="sng">
                <a:solidFill>
                  <a:schemeClr val="hlink"/>
                </a:solidFill>
                <a:hlinkClick r:id="rId4"/>
              </a:rPr>
              <a:t>https://youtu.be/GRc_iJN--us</a:t>
            </a:r>
            <a:r>
              <a:rPr lang="pt-BR" sz="1100"/>
              <a:t> - Prof. Ricardo Kléber IFRN</a:t>
            </a:r>
            <a:r>
              <a:rPr lang="pt-BR"/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TIPOS/MODALIDADES DE VIDEOAULAS</a:t>
            </a:r>
            <a:endParaRPr/>
          </a:p>
        </p:txBody>
      </p:sp>
      <p:pic>
        <p:nvPicPr>
          <p:cNvPr id="312" name="Google Shape;312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3450" y="1017725"/>
            <a:ext cx="6537251" cy="36681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13" name="Google Shape;313;p51"/>
          <p:cNvSpPr txBox="1">
            <a:spLocks noGrp="1"/>
          </p:cNvSpPr>
          <p:nvPr>
            <p:ph type="body" idx="1"/>
          </p:nvPr>
        </p:nvSpPr>
        <p:spPr>
          <a:xfrm>
            <a:off x="2617825" y="4745400"/>
            <a:ext cx="39228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u="sng">
                <a:solidFill>
                  <a:schemeClr val="hlink"/>
                </a:solidFill>
                <a:hlinkClick r:id="rId4"/>
              </a:rPr>
              <a:t>https://youtu.be/GRc_iJN--us</a:t>
            </a:r>
            <a:r>
              <a:rPr lang="pt-BR" sz="1100"/>
              <a:t> - Prof. Ricardo Kléber IFRN</a:t>
            </a:r>
            <a:r>
              <a:rPr lang="pt-BR"/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TIPOS/MODALIDADES DE VIDEOAULAS</a:t>
            </a:r>
            <a:endParaRPr/>
          </a:p>
        </p:txBody>
      </p:sp>
      <p:pic>
        <p:nvPicPr>
          <p:cNvPr id="319" name="Google Shape;319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8100" y="1161250"/>
            <a:ext cx="6387583" cy="35841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20" name="Google Shape;320;p52"/>
          <p:cNvSpPr txBox="1">
            <a:spLocks noGrp="1"/>
          </p:cNvSpPr>
          <p:nvPr>
            <p:ph type="body" idx="1"/>
          </p:nvPr>
        </p:nvSpPr>
        <p:spPr>
          <a:xfrm>
            <a:off x="2617825" y="4745400"/>
            <a:ext cx="39228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u="sng">
                <a:solidFill>
                  <a:schemeClr val="hlink"/>
                </a:solidFill>
                <a:hlinkClick r:id="rId4"/>
              </a:rPr>
              <a:t>https://youtu.be/GRc_iJN--us</a:t>
            </a:r>
            <a:r>
              <a:rPr lang="pt-BR" sz="1100"/>
              <a:t> - Prof. Ricardo Kléber IFRN</a:t>
            </a:r>
            <a:r>
              <a:rPr lang="pt-BR"/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TIPOS/MODALIDADES DE VIDEOAULAS</a:t>
            </a:r>
            <a:endParaRPr/>
          </a:p>
        </p:txBody>
      </p:sp>
      <p:pic>
        <p:nvPicPr>
          <p:cNvPr id="326" name="Google Shape;326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3150" y="1143500"/>
            <a:ext cx="6572150" cy="36979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27" name="Google Shape;327;p53"/>
          <p:cNvSpPr txBox="1">
            <a:spLocks noGrp="1"/>
          </p:cNvSpPr>
          <p:nvPr>
            <p:ph type="body" idx="1"/>
          </p:nvPr>
        </p:nvSpPr>
        <p:spPr>
          <a:xfrm>
            <a:off x="2617825" y="4745400"/>
            <a:ext cx="39228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u="sng">
                <a:solidFill>
                  <a:schemeClr val="hlink"/>
                </a:solidFill>
                <a:hlinkClick r:id="rId4"/>
              </a:rPr>
              <a:t>https://youtu.be/GRc_iJN--us</a:t>
            </a:r>
            <a:r>
              <a:rPr lang="pt-BR" sz="1100"/>
              <a:t> - Prof. Ricardo Kléber IFRN</a:t>
            </a:r>
            <a:r>
              <a:rPr lang="pt-BR"/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TIPOS/MODALIDADES DE VIDEOAULAS</a:t>
            </a:r>
            <a:endParaRPr/>
          </a:p>
        </p:txBody>
      </p:sp>
      <p:pic>
        <p:nvPicPr>
          <p:cNvPr id="333" name="Google Shape;333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6975" y="1090175"/>
            <a:ext cx="6609274" cy="37280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34" name="Google Shape;334;p54"/>
          <p:cNvSpPr txBox="1">
            <a:spLocks noGrp="1"/>
          </p:cNvSpPr>
          <p:nvPr>
            <p:ph type="body" idx="1"/>
          </p:nvPr>
        </p:nvSpPr>
        <p:spPr>
          <a:xfrm>
            <a:off x="2617825" y="4745400"/>
            <a:ext cx="39228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u="sng">
                <a:solidFill>
                  <a:schemeClr val="hlink"/>
                </a:solidFill>
                <a:hlinkClick r:id="rId4"/>
              </a:rPr>
              <a:t>https://youtu.be/GRc_iJN--us</a:t>
            </a:r>
            <a:r>
              <a:rPr lang="pt-BR" sz="1100"/>
              <a:t> - Prof. Ricardo Kléber IFRN</a:t>
            </a:r>
            <a:r>
              <a:rPr lang="pt-BR"/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TIPOS/MODALIDADES DE VIDEOAULAS</a:t>
            </a:r>
            <a:endParaRPr/>
          </a:p>
        </p:txBody>
      </p:sp>
      <p:pic>
        <p:nvPicPr>
          <p:cNvPr id="340" name="Google Shape;340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2550" y="1107950"/>
            <a:ext cx="6662575" cy="37117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41" name="Google Shape;341;p55"/>
          <p:cNvSpPr txBox="1">
            <a:spLocks noGrp="1"/>
          </p:cNvSpPr>
          <p:nvPr>
            <p:ph type="body" idx="1"/>
          </p:nvPr>
        </p:nvSpPr>
        <p:spPr>
          <a:xfrm>
            <a:off x="2617825" y="4745400"/>
            <a:ext cx="39228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u="sng">
                <a:solidFill>
                  <a:schemeClr val="hlink"/>
                </a:solidFill>
                <a:hlinkClick r:id="rId4"/>
              </a:rPr>
              <a:t>https://youtu.be/GRc_iJN--us</a:t>
            </a:r>
            <a:r>
              <a:rPr lang="pt-BR" sz="1100"/>
              <a:t> - Prof. Ricardo Kléber IFRN</a:t>
            </a:r>
            <a:r>
              <a:rPr lang="pt-BR"/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5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TIPOS/MODALIDADES DE VIDEOAULAS</a:t>
            </a:r>
            <a:endParaRPr/>
          </a:p>
        </p:txBody>
      </p:sp>
      <p:pic>
        <p:nvPicPr>
          <p:cNvPr id="347" name="Google Shape;347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8050" y="1152350"/>
            <a:ext cx="6520426" cy="36637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48" name="Google Shape;348;p56"/>
          <p:cNvSpPr txBox="1">
            <a:spLocks noGrp="1"/>
          </p:cNvSpPr>
          <p:nvPr>
            <p:ph type="body" idx="1"/>
          </p:nvPr>
        </p:nvSpPr>
        <p:spPr>
          <a:xfrm>
            <a:off x="2617825" y="4745400"/>
            <a:ext cx="39228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u="sng">
                <a:solidFill>
                  <a:schemeClr val="hlink"/>
                </a:solidFill>
                <a:hlinkClick r:id="rId4"/>
              </a:rPr>
              <a:t>https://youtu.be/GRc_iJN--us</a:t>
            </a:r>
            <a:r>
              <a:rPr lang="pt-BR" sz="1100"/>
              <a:t> - Prof. Ricardo Kléber IFRN</a:t>
            </a:r>
            <a:r>
              <a:rPr lang="pt-BR"/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63" y="66675"/>
            <a:ext cx="9025476" cy="507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5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TIPOS/MODALIDADES DE VIDEOAULAS</a:t>
            </a:r>
            <a:endParaRPr/>
          </a:p>
        </p:txBody>
      </p:sp>
      <p:pic>
        <p:nvPicPr>
          <p:cNvPr id="354" name="Google Shape;354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1450" y="1090175"/>
            <a:ext cx="6618150" cy="3731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55" name="Google Shape;355;p57"/>
          <p:cNvSpPr txBox="1">
            <a:spLocks noGrp="1"/>
          </p:cNvSpPr>
          <p:nvPr>
            <p:ph type="body" idx="1"/>
          </p:nvPr>
        </p:nvSpPr>
        <p:spPr>
          <a:xfrm>
            <a:off x="2617825" y="4745400"/>
            <a:ext cx="39228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u="sng">
                <a:solidFill>
                  <a:schemeClr val="hlink"/>
                </a:solidFill>
                <a:hlinkClick r:id="rId4"/>
              </a:rPr>
              <a:t>https://youtu.be/GRc_iJN--us</a:t>
            </a:r>
            <a:r>
              <a:rPr lang="pt-BR" sz="1100"/>
              <a:t> - Prof. Ricardo Kléber IFRN</a:t>
            </a:r>
            <a:r>
              <a:rPr lang="pt-BR"/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" y="0"/>
            <a:ext cx="914401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37" y="16670"/>
            <a:ext cx="9084725" cy="5110167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61"/>
          <p:cNvSpPr txBox="1"/>
          <p:nvPr/>
        </p:nvSpPr>
        <p:spPr>
          <a:xfrm>
            <a:off x="29625" y="4735925"/>
            <a:ext cx="4740900" cy="3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dk1"/>
                </a:solidFill>
              </a:rPr>
              <a:t>Fonte: Prof. Catiúcia Schneider – PARÂMETROS PARA PRODUÇÃO DE VÍDEOS EDUCACIONAIS</a:t>
            </a:r>
            <a:endParaRPr sz="8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97675"/>
            <a:ext cx="914401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62"/>
          <p:cNvSpPr txBox="1"/>
          <p:nvPr/>
        </p:nvSpPr>
        <p:spPr>
          <a:xfrm>
            <a:off x="0" y="1954350"/>
            <a:ext cx="631620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dk1"/>
                </a:solidFill>
              </a:rPr>
              <a:t>Fonte: Livro Prof. Luis Otoni Ribeiro e outros – GUIA PARA BOAS PRÁTICAS EM PRODUÇÃO DE VÍDEO PALESTRAS</a:t>
            </a:r>
            <a:endParaRPr sz="800">
              <a:solidFill>
                <a:schemeClr val="dk1"/>
              </a:solidFill>
            </a:endParaRPr>
          </a:p>
        </p:txBody>
      </p:sp>
      <p:sp>
        <p:nvSpPr>
          <p:cNvPr id="383" name="Google Shape;383;p62"/>
          <p:cNvSpPr txBox="1"/>
          <p:nvPr/>
        </p:nvSpPr>
        <p:spPr>
          <a:xfrm>
            <a:off x="29625" y="4812125"/>
            <a:ext cx="4740900" cy="3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dk1"/>
                </a:solidFill>
              </a:rPr>
              <a:t>Fonte: Prof. Catiúcia Schneider – PARÂMETROS PARA PRODUÇÃO DE VÍDEOS EDUCACIONAIS</a:t>
            </a:r>
            <a:endParaRPr sz="8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6037" y="399125"/>
            <a:ext cx="5191925" cy="434525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63"/>
          <p:cNvSpPr txBox="1"/>
          <p:nvPr/>
        </p:nvSpPr>
        <p:spPr>
          <a:xfrm>
            <a:off x="29625" y="4812125"/>
            <a:ext cx="4740900" cy="3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dk1"/>
                </a:solidFill>
              </a:rPr>
              <a:t>Fonte: Prof. Catiúcia Schneider – PARÂMETROS PARA PRODUÇÃO DE VÍDEOS EDUCACIONAIS</a:t>
            </a:r>
            <a:endParaRPr sz="8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64"/>
          <p:cNvSpPr txBox="1"/>
          <p:nvPr/>
        </p:nvSpPr>
        <p:spPr>
          <a:xfrm>
            <a:off x="29625" y="4812125"/>
            <a:ext cx="4740900" cy="3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dk1"/>
                </a:solidFill>
              </a:rPr>
              <a:t>Fonte: Prof. Catiúcia Schneider – PARÂMETROS PARA PRODUÇÃO DE VÍDEOS EDUCACIONAIS</a:t>
            </a:r>
            <a:endParaRPr sz="8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65"/>
          <p:cNvSpPr txBox="1"/>
          <p:nvPr/>
        </p:nvSpPr>
        <p:spPr>
          <a:xfrm>
            <a:off x="0" y="4780350"/>
            <a:ext cx="4740900" cy="3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dk1"/>
                </a:solidFill>
              </a:rPr>
              <a:t>Fonte: Prof. Catiúcia Schneider – PARÂMETROS PARA PRODUÇÃO DE VÍDEOS EDUCACIONAIS</a:t>
            </a:r>
            <a:endParaRPr sz="8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31"/>
          <p:cNvPicPr preferRelativeResize="0"/>
          <p:nvPr/>
        </p:nvPicPr>
        <p:blipFill rotWithShape="1">
          <a:blip r:embed="rId3">
            <a:alphaModFix/>
          </a:blip>
          <a:srcRect b="5660"/>
          <a:stretch/>
        </p:blipFill>
        <p:spPr>
          <a:xfrm>
            <a:off x="-29150" y="0"/>
            <a:ext cx="9061101" cy="480827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31"/>
          <p:cNvSpPr txBox="1"/>
          <p:nvPr/>
        </p:nvSpPr>
        <p:spPr>
          <a:xfrm>
            <a:off x="498075" y="4752175"/>
            <a:ext cx="3390600" cy="3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http://www.abed.org.br/site/pt/midiateca/referatorio/</a:t>
            </a:r>
            <a:endParaRPr sz="1100"/>
          </a:p>
        </p:txBody>
      </p:sp>
      <p:sp>
        <p:nvSpPr>
          <p:cNvPr id="174" name="Google Shape;174;p31"/>
          <p:cNvSpPr txBox="1"/>
          <p:nvPr/>
        </p:nvSpPr>
        <p:spPr>
          <a:xfrm>
            <a:off x="5104350" y="4732075"/>
            <a:ext cx="3390600" cy="3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https://www.aunirede.org.br/portal/referatorio-de-objetos-de-aprendizagem-da-ead-publica-brasileira/</a:t>
            </a:r>
            <a:endParaRPr sz="11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Google Shape;411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Google Shape;416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" y="0"/>
            <a:ext cx="9144000" cy="5143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8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Google Shape;441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" y="0"/>
            <a:ext cx="9144000" cy="5143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Google Shape;456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" y="0"/>
            <a:ext cx="9144000" cy="5143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73067" cy="499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2"/>
          <p:cNvSpPr txBox="1"/>
          <p:nvPr/>
        </p:nvSpPr>
        <p:spPr>
          <a:xfrm>
            <a:off x="306500" y="3754650"/>
            <a:ext cx="17814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http://proedu.rnp.br/</a:t>
            </a:r>
            <a:endParaRPr/>
          </a:p>
        </p:txBody>
      </p:sp>
      <p:sp>
        <p:nvSpPr>
          <p:cNvPr id="181" name="Google Shape;181;p32"/>
          <p:cNvSpPr txBox="1"/>
          <p:nvPr/>
        </p:nvSpPr>
        <p:spPr>
          <a:xfrm>
            <a:off x="6494450" y="2712325"/>
            <a:ext cx="2614800" cy="38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https://educapes.capes.gov.br/</a:t>
            </a:r>
            <a:endParaRPr/>
          </a:p>
        </p:txBody>
      </p:sp>
      <p:sp>
        <p:nvSpPr>
          <p:cNvPr id="182" name="Google Shape;182;p32"/>
          <p:cNvSpPr txBox="1"/>
          <p:nvPr/>
        </p:nvSpPr>
        <p:spPr>
          <a:xfrm>
            <a:off x="5325497" y="4759962"/>
            <a:ext cx="3112800" cy="38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https://ares.unasus.gov.br/acervo/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Google Shape;461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" y="0"/>
            <a:ext cx="914398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79"/>
          <p:cNvSpPr txBox="1">
            <a:spLocks noGrp="1"/>
          </p:cNvSpPr>
          <p:nvPr>
            <p:ph type="title"/>
          </p:nvPr>
        </p:nvSpPr>
        <p:spPr>
          <a:xfrm>
            <a:off x="161925" y="-13097"/>
            <a:ext cx="87726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pt-BR" sz="2700" b="1"/>
              <a:t>Taxonomia de Bloom p/ Contexto Digital</a:t>
            </a:r>
            <a:endParaRPr sz="2700" b="1"/>
          </a:p>
        </p:txBody>
      </p:sp>
      <p:pic>
        <p:nvPicPr>
          <p:cNvPr id="472" name="Google Shape;472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548000"/>
            <a:ext cx="5083320" cy="45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79"/>
          <p:cNvPicPr preferRelativeResize="0"/>
          <p:nvPr/>
        </p:nvPicPr>
        <p:blipFill rotWithShape="1">
          <a:blip r:embed="rId4">
            <a:alphaModFix/>
          </a:blip>
          <a:srcRect l="46461"/>
          <a:stretch/>
        </p:blipFill>
        <p:spPr>
          <a:xfrm>
            <a:off x="5621975" y="835900"/>
            <a:ext cx="3435026" cy="36673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</p:pic>
      <p:sp>
        <p:nvSpPr>
          <p:cNvPr id="474" name="Google Shape;474;p79"/>
          <p:cNvSpPr txBox="1"/>
          <p:nvPr/>
        </p:nvSpPr>
        <p:spPr>
          <a:xfrm>
            <a:off x="5001000" y="4753500"/>
            <a:ext cx="40560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latin typeface="Calibri"/>
                <a:ea typeface="Calibri"/>
                <a:cs typeface="Calibri"/>
                <a:sym typeface="Calibri"/>
              </a:rPr>
              <a:t>http://eduteka.icesi.edu.co/articulos/TaxonomiaBloomDigital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80"/>
          <p:cNvSpPr txBox="1">
            <a:spLocks noGrp="1"/>
          </p:cNvSpPr>
          <p:nvPr>
            <p:ph type="title"/>
          </p:nvPr>
        </p:nvSpPr>
        <p:spPr>
          <a:xfrm>
            <a:off x="85725" y="63103"/>
            <a:ext cx="87726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pt-BR" sz="2700" b="1"/>
              <a:t>Ambientes Colaborativos: Taxonomia Digital de Bloom &amp; Programas de Apresentações (Google Docs)</a:t>
            </a:r>
            <a:endParaRPr sz="2700" b="1"/>
          </a:p>
        </p:txBody>
      </p:sp>
      <p:graphicFrame>
        <p:nvGraphicFramePr>
          <p:cNvPr id="480" name="Google Shape;480;p80"/>
          <p:cNvGraphicFramePr/>
          <p:nvPr/>
        </p:nvGraphicFramePr>
        <p:xfrm>
          <a:off x="283347" y="71009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{599F7F92-E6B1-43D2-B2B8-A6836919E5BE}</a:tableStyleId>
              </a:tblPr>
              <a:tblGrid>
                <a:gridCol w="1483100"/>
                <a:gridCol w="7004350"/>
              </a:tblGrid>
              <a:tr h="2781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u="none" strike="noStrike" cap="none"/>
                    </a:p>
                  </a:txBody>
                  <a:tcPr marL="57150" marR="57150" marT="57150" marB="5715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400" u="none" strike="noStrike" cap="none"/>
                        <a:t>AÇÕES</a:t>
                      </a:r>
                      <a:endParaRPr sz="14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CRIAR</a:t>
                      </a:r>
                      <a:endParaRPr sz="1500" u="none" strike="noStrike" cap="none"/>
                    </a:p>
                  </a:txBody>
                  <a:tcPr marL="57150" marR="57150" marT="57150" marB="5715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PLANEJE 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uma apresentação profissional sobre um tema como um grupo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COMPONHA 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um vídeo musical usando imagens e música de fundo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PROJETE 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um tema do Google Presentation para uma organização simulada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AVALIAR</a:t>
                      </a:r>
                      <a:endParaRPr sz="1500" u="none" strike="noStrike" cap="none"/>
                    </a:p>
                  </a:txBody>
                  <a:tcPr marL="57150" marR="57150" marT="57150" marB="5715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CONVENÇA 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sobre com alguns argumentos utilizando apenas 3 slides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AVALIE 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 Google Presentation como uma plataforma para apresentação de informações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CRITIQUE 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 Google Presentation pelo seu design e estética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ANALISAR</a:t>
                      </a:r>
                      <a:endParaRPr sz="1500" u="none" strike="noStrike" cap="none"/>
                    </a:p>
                  </a:txBody>
                  <a:tcPr marL="57150" marR="57150" marT="57150" marB="5715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COMPARE E CONTRASTE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criando um diagrama de Venn usando formas e caixas de texto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PESQUISE 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 amigos e familiares e apresente os dados usando gráficos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IDENTIFIQUE 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qual a aparência de uma apresentação profissional teria no Google Presentation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APLICAR</a:t>
                      </a:r>
                      <a:endParaRPr sz="1500" u="none" strike="noStrike" cap="none"/>
                    </a:p>
                  </a:txBody>
                  <a:tcPr marL="57150" marR="57150" marT="57150" marB="5715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PREPARE 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para trabalhos, debates e projetos com esboços de slides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ILUSTRE 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idéias usando formas e diagramas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COLETE 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artigos e fontes com informações relevantes em cada slide para criar uma apresentação do Google com o objetivo de pesquisa para um artigo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row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COMPREENDER</a:t>
                      </a:r>
                      <a:endParaRPr sz="1500" u="none" strike="noStrike" cap="none"/>
                    </a:p>
                  </a:txBody>
                  <a:tcPr marL="57150" marR="57150" marT="57150" marB="5715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CLASSIFIQUE 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objetos organizando slides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RESUMA 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textos com uma quantidade limitada com marcadores (</a:t>
                      </a:r>
                      <a:r>
                        <a:rPr lang="pt-BR" sz="1200" b="0" i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bullets points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DÊ EXEMPLOS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conceitos de sala de aula com imagens e texto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DEFENDA 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um argumento com uma apresentação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LEMBRAR</a:t>
                      </a:r>
                      <a:endParaRPr sz="1500" u="none" strike="noStrike" cap="none"/>
                    </a:p>
                  </a:txBody>
                  <a:tcPr marL="57150" marR="57150" marT="57150" marB="5715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ROTULE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diagramas usando formas e caixas de texto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DETERMINE 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vocabulários com definições em cada slide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  <a:tr h="1890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DESCREVA </a:t>
                      </a:r>
                      <a:r>
                        <a:rPr lang="pt-BR" sz="12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objetos e eventos-chave com imagens e texto</a:t>
                      </a:r>
                      <a:endParaRPr sz="1200" u="none" strike="noStrike" cap="none"/>
                    </a:p>
                  </a:txBody>
                  <a:tcPr marL="17150" marR="17150" marT="11450" marB="1145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81"/>
          <p:cNvSpPr txBox="1">
            <a:spLocks noGrp="1"/>
          </p:cNvSpPr>
          <p:nvPr>
            <p:ph type="title"/>
          </p:nvPr>
        </p:nvSpPr>
        <p:spPr>
          <a:xfrm>
            <a:off x="85725" y="63103"/>
            <a:ext cx="8772600" cy="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lang="pt-BR" sz="2700" b="1"/>
              <a:t>Ambientes Colaborativos &amp; Taxonomia Digital de Bloom</a:t>
            </a:r>
            <a:endParaRPr sz="2700" b="1"/>
          </a:p>
        </p:txBody>
      </p:sp>
      <p:pic>
        <p:nvPicPr>
          <p:cNvPr id="486" name="Google Shape;486;p81"/>
          <p:cNvPicPr preferRelativeResize="0"/>
          <p:nvPr/>
        </p:nvPicPr>
        <p:blipFill rotWithShape="1">
          <a:blip r:embed="rId3">
            <a:alphaModFix/>
          </a:blip>
          <a:srcRect r="11378"/>
          <a:stretch/>
        </p:blipFill>
        <p:spPr>
          <a:xfrm>
            <a:off x="2760575" y="531350"/>
            <a:ext cx="3830925" cy="324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54900"/>
            <a:ext cx="2762050" cy="257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8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37850" y="1772871"/>
            <a:ext cx="2762050" cy="3370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8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5800" y="2682575"/>
            <a:ext cx="2946175" cy="24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8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Avaliações </a:t>
            </a:r>
            <a:endParaRPr/>
          </a:p>
        </p:txBody>
      </p:sp>
      <p:pic>
        <p:nvPicPr>
          <p:cNvPr id="495" name="Google Shape;495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125" y="1288100"/>
            <a:ext cx="5213710" cy="3550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96" name="Google Shape;496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0575" y="756025"/>
            <a:ext cx="2434050" cy="3795449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97" name="Google Shape;497;p82"/>
          <p:cNvSpPr txBox="1"/>
          <p:nvPr/>
        </p:nvSpPr>
        <p:spPr>
          <a:xfrm>
            <a:off x="3029475" y="330900"/>
            <a:ext cx="6049500" cy="35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FFFFFF"/>
                </a:solidFill>
                <a:highlight>
                  <a:srgbClr val="FC873A"/>
                </a:highlight>
                <a:latin typeface="Nunito"/>
                <a:ea typeface="Nunito"/>
                <a:cs typeface="Nunito"/>
                <a:sym typeface="Nunito"/>
              </a:rPr>
              <a:t>E-book "Como Avaliar meus Alunos à Distância" - </a:t>
            </a:r>
            <a:r>
              <a:rPr lang="pt-BR" sz="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pt-BR" sz="800" u="sng">
                <a:solidFill>
                  <a:schemeClr val="hlink"/>
                </a:solidFill>
                <a:hlinkClick r:id="rId5"/>
              </a:rPr>
              <a:t>https://blog.jovensgenios.com/conheca-os-principais-tipos-de-avaliacao/</a:t>
            </a:r>
            <a:r>
              <a:rPr lang="pt-BR" sz="900">
                <a:solidFill>
                  <a:srgbClr val="FFFFFF"/>
                </a:solidFill>
                <a:highlight>
                  <a:srgbClr val="FC873A"/>
                </a:highlight>
                <a:latin typeface="Nunito"/>
                <a:ea typeface="Nunito"/>
                <a:cs typeface="Nunito"/>
                <a:sym typeface="Nunito"/>
              </a:rPr>
              <a:t> </a:t>
            </a:r>
            <a:endParaRPr sz="500"/>
          </a:p>
        </p:txBody>
      </p:sp>
      <p:sp>
        <p:nvSpPr>
          <p:cNvPr id="498" name="Google Shape;498;p82"/>
          <p:cNvSpPr txBox="1"/>
          <p:nvPr/>
        </p:nvSpPr>
        <p:spPr>
          <a:xfrm>
            <a:off x="170175" y="4838700"/>
            <a:ext cx="89088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800" b="1">
                <a:solidFill>
                  <a:srgbClr val="262262"/>
                </a:solidFill>
                <a:highlight>
                  <a:srgbClr val="FFFFFF"/>
                </a:highlight>
              </a:rPr>
              <a:t>[GUIA] 32 ferramentas gratuitas valiosas para avaliações online - </a:t>
            </a:r>
            <a:r>
              <a:rPr lang="pt-BR" sz="900" u="sng">
                <a:solidFill>
                  <a:schemeClr val="hlink"/>
                </a:solidFill>
                <a:hlinkClick r:id="rId6"/>
              </a:rPr>
              <a:t>https://www.provafacilnaweb.com.br/materiais/32-ferramentas-gratuitas-para-avaliacao-online/</a:t>
            </a:r>
            <a:endParaRPr sz="800" b="1">
              <a:solidFill>
                <a:srgbClr val="26226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8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32 Ferramenta </a:t>
            </a:r>
            <a:r>
              <a:rPr lang="pt-BR" b="1"/>
              <a:t>GRATUITAS</a:t>
            </a:r>
            <a:endParaRPr b="1"/>
          </a:p>
        </p:txBody>
      </p:sp>
      <p:sp>
        <p:nvSpPr>
          <p:cNvPr id="504" name="Google Shape;504;p8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1600"/>
              <a:t>Professora Dusty Reed, da </a:t>
            </a:r>
            <a:r>
              <a:rPr lang="pt-BR" sz="1600" i="1"/>
              <a:t>Murray State University</a:t>
            </a:r>
            <a:r>
              <a:rPr lang="pt-BR" sz="1600"/>
              <a:t>, se propôs fazer ao apresentar mais de 30 ferramentas que podem ser utilizadas para AVALIAR a aprendizagem dos alunos. Parâmetros de escolha: </a:t>
            </a:r>
            <a:r>
              <a:rPr lang="pt-BR" sz="1600" b="1"/>
              <a:t>serem gratuitas e fáceis de usar</a:t>
            </a:r>
            <a:r>
              <a:rPr lang="pt-BR" sz="1600"/>
              <a:t>. </a:t>
            </a:r>
            <a:endParaRPr sz="1600"/>
          </a:p>
        </p:txBody>
      </p:sp>
      <p:pic>
        <p:nvPicPr>
          <p:cNvPr id="505" name="Google Shape;505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875" y="2521125"/>
            <a:ext cx="1587563" cy="21167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506" name="Google Shape;506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76650" y="2436800"/>
            <a:ext cx="4895850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48763" y="3485338"/>
            <a:ext cx="5610225" cy="1152525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83"/>
          <p:cNvSpPr txBox="1"/>
          <p:nvPr/>
        </p:nvSpPr>
        <p:spPr>
          <a:xfrm>
            <a:off x="170175" y="4838700"/>
            <a:ext cx="89088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800" b="1">
                <a:solidFill>
                  <a:srgbClr val="262262"/>
                </a:solidFill>
                <a:highlight>
                  <a:srgbClr val="FFFFFF"/>
                </a:highlight>
              </a:rPr>
              <a:t>[GUIA] 32 ferramentas gratuitas valiosas para avaliações online - </a:t>
            </a:r>
            <a:r>
              <a:rPr lang="pt-BR" sz="900" u="sng">
                <a:solidFill>
                  <a:schemeClr val="hlink"/>
                </a:solidFill>
                <a:hlinkClick r:id="rId6"/>
              </a:rPr>
              <a:t>https://www.provafacilnaweb.com.br/materiais/32-ferramentas-gratuitas-para-avaliacao-online/</a:t>
            </a:r>
            <a:endParaRPr sz="800" b="1">
              <a:solidFill>
                <a:srgbClr val="26226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8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32 Ferramenta </a:t>
            </a:r>
            <a:r>
              <a:rPr lang="pt-BR" b="1"/>
              <a:t>GRATUITAS</a:t>
            </a:r>
            <a:endParaRPr b="1"/>
          </a:p>
        </p:txBody>
      </p:sp>
      <p:pic>
        <p:nvPicPr>
          <p:cNvPr id="514" name="Google Shape;514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800" y="2497750"/>
            <a:ext cx="3886200" cy="131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4025" y="1973875"/>
            <a:ext cx="3409950" cy="2362200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84"/>
          <p:cNvSpPr txBox="1"/>
          <p:nvPr/>
        </p:nvSpPr>
        <p:spPr>
          <a:xfrm>
            <a:off x="170175" y="4838700"/>
            <a:ext cx="89088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800" b="1">
                <a:solidFill>
                  <a:srgbClr val="262262"/>
                </a:solidFill>
                <a:highlight>
                  <a:srgbClr val="FFFFFF"/>
                </a:highlight>
              </a:rPr>
              <a:t>[GUIA] 32 ferramentas gratuitas valiosas para avaliações online - </a:t>
            </a:r>
            <a:r>
              <a:rPr lang="pt-BR" sz="900" u="sng">
                <a:solidFill>
                  <a:schemeClr val="hlink"/>
                </a:solidFill>
                <a:hlinkClick r:id="rId5"/>
              </a:rPr>
              <a:t>https://www.provafacilnaweb.com.br/materiais/32-ferramentas-gratuitas-para-avaliacao-online/</a:t>
            </a:r>
            <a:endParaRPr sz="800" b="1">
              <a:solidFill>
                <a:srgbClr val="26226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" name="Google Shape;521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350" y="81900"/>
            <a:ext cx="7707299" cy="4756799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85"/>
          <p:cNvSpPr txBox="1"/>
          <p:nvPr/>
        </p:nvSpPr>
        <p:spPr>
          <a:xfrm>
            <a:off x="170175" y="4838700"/>
            <a:ext cx="89088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800" b="1">
                <a:solidFill>
                  <a:srgbClr val="262262"/>
                </a:solidFill>
                <a:highlight>
                  <a:srgbClr val="FFFFFF"/>
                </a:highlight>
              </a:rPr>
              <a:t>[GUIA] 32 ferramentas gratuitas valiosas para avaliações online -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https://www.provafacilnaweb.com.br/materiais/32-ferramentas-gratuitas-para-avaliacao-online/</a:t>
            </a:r>
            <a:endParaRPr sz="800" b="1">
              <a:solidFill>
                <a:srgbClr val="26226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8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Aprendizagem colaborativa</a:t>
            </a:r>
            <a:endParaRPr/>
          </a:p>
        </p:txBody>
      </p:sp>
      <p:pic>
        <p:nvPicPr>
          <p:cNvPr id="528" name="Google Shape;528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50724">
            <a:off x="561925" y="1475175"/>
            <a:ext cx="3524250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94017">
            <a:off x="4787400" y="1655638"/>
            <a:ext cx="3505200" cy="124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8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91820">
            <a:off x="2995025" y="3268600"/>
            <a:ext cx="3505200" cy="1276350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86"/>
          <p:cNvSpPr txBox="1"/>
          <p:nvPr/>
        </p:nvSpPr>
        <p:spPr>
          <a:xfrm>
            <a:off x="0" y="4788300"/>
            <a:ext cx="6049500" cy="35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FFFFFF"/>
                </a:solidFill>
                <a:highlight>
                  <a:srgbClr val="FC873A"/>
                </a:highlight>
                <a:latin typeface="Nunito"/>
                <a:ea typeface="Nunito"/>
                <a:cs typeface="Nunito"/>
                <a:sym typeface="Nunito"/>
              </a:rPr>
              <a:t>E-book "Como Avaliar meus Alunos à Distância" - </a:t>
            </a:r>
            <a:r>
              <a:rPr lang="pt-BR" sz="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pt-BR" sz="800" u="sng">
                <a:solidFill>
                  <a:schemeClr val="hlink"/>
                </a:solidFill>
                <a:hlinkClick r:id="rId6"/>
              </a:rPr>
              <a:t>https://blog.jovensgenios.com/conheca-os-principais-tipos-de-avaliacao/</a:t>
            </a:r>
            <a:r>
              <a:rPr lang="pt-BR" sz="900">
                <a:solidFill>
                  <a:srgbClr val="FFFFFF"/>
                </a:solidFill>
                <a:highlight>
                  <a:srgbClr val="FC873A"/>
                </a:highlight>
                <a:latin typeface="Nunito"/>
                <a:ea typeface="Nunito"/>
                <a:cs typeface="Nunito"/>
                <a:sym typeface="Nunito"/>
              </a:rPr>
              <a:t> </a:t>
            </a:r>
            <a:endParaRPr sz="5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Google Shape;536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42900"/>
            <a:ext cx="8839200" cy="4213077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87"/>
          <p:cNvSpPr txBox="1"/>
          <p:nvPr/>
        </p:nvSpPr>
        <p:spPr>
          <a:xfrm>
            <a:off x="170175" y="4838700"/>
            <a:ext cx="89088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800" b="1">
                <a:solidFill>
                  <a:srgbClr val="262262"/>
                </a:solidFill>
                <a:highlight>
                  <a:srgbClr val="FFFFFF"/>
                </a:highlight>
              </a:rPr>
              <a:t>[GUIA] 32 ferramentas gratuitas valiosas para avaliações online -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https://www.provafacilnaweb.com.br/materiais/32-ferramentas-gratuitas-para-avaliacao-online/</a:t>
            </a:r>
            <a:endParaRPr sz="800" b="1">
              <a:solidFill>
                <a:srgbClr val="26226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8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Canais de conversação - avaliação oral</a:t>
            </a:r>
            <a:endParaRPr/>
          </a:p>
        </p:txBody>
      </p:sp>
      <p:pic>
        <p:nvPicPr>
          <p:cNvPr id="543" name="Google Shape;543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20579">
            <a:off x="483225" y="1663175"/>
            <a:ext cx="3514725" cy="222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92337">
            <a:off x="4872875" y="2122625"/>
            <a:ext cx="3524250" cy="2276475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88"/>
          <p:cNvSpPr txBox="1"/>
          <p:nvPr/>
        </p:nvSpPr>
        <p:spPr>
          <a:xfrm>
            <a:off x="0" y="4788300"/>
            <a:ext cx="6049500" cy="35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FFFFFF"/>
                </a:solidFill>
                <a:highlight>
                  <a:srgbClr val="FC873A"/>
                </a:highlight>
                <a:latin typeface="Nunito"/>
                <a:ea typeface="Nunito"/>
                <a:cs typeface="Nunito"/>
                <a:sym typeface="Nunito"/>
              </a:rPr>
              <a:t>E-book "Como Avaliar meus Alunos à Distância" - </a:t>
            </a:r>
            <a:r>
              <a:rPr lang="pt-BR" sz="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pt-BR" sz="800" u="sng">
                <a:solidFill>
                  <a:schemeClr val="hlink"/>
                </a:solidFill>
                <a:hlinkClick r:id="rId5"/>
              </a:rPr>
              <a:t>https://blog.jovensgenios.com/conheca-os-principais-tipos-de-avaliacao/</a:t>
            </a:r>
            <a:r>
              <a:rPr lang="pt-BR" sz="900">
                <a:solidFill>
                  <a:srgbClr val="FFFFFF"/>
                </a:solidFill>
                <a:highlight>
                  <a:srgbClr val="FC873A"/>
                </a:highlight>
                <a:latin typeface="Nunito"/>
                <a:ea typeface="Nunito"/>
                <a:cs typeface="Nunito"/>
                <a:sym typeface="Nunito"/>
              </a:rPr>
              <a:t> </a:t>
            </a:r>
            <a:endParaRPr sz="50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Google Shape;550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988" y="90225"/>
            <a:ext cx="810403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89"/>
          <p:cNvSpPr txBox="1"/>
          <p:nvPr/>
        </p:nvSpPr>
        <p:spPr>
          <a:xfrm>
            <a:off x="170175" y="4838700"/>
            <a:ext cx="89088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800" b="1">
                <a:solidFill>
                  <a:srgbClr val="262262"/>
                </a:solidFill>
                <a:highlight>
                  <a:srgbClr val="FFFFFF"/>
                </a:highlight>
              </a:rPr>
              <a:t>[GUIA] 32 ferramentas gratuitas valiosas para avaliações online -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https://www.provafacilnaweb.com.br/materiais/32-ferramentas-gratuitas-para-avaliacao-online/</a:t>
            </a:r>
            <a:endParaRPr sz="800" b="1">
              <a:solidFill>
                <a:srgbClr val="26226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9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Interação por vídeo</a:t>
            </a:r>
            <a:endParaRPr/>
          </a:p>
        </p:txBody>
      </p:sp>
      <p:pic>
        <p:nvPicPr>
          <p:cNvPr id="557" name="Google Shape;557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38892">
            <a:off x="587700" y="1791975"/>
            <a:ext cx="3514725" cy="233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643464">
            <a:off x="4876650" y="1694250"/>
            <a:ext cx="3514725" cy="1971675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90"/>
          <p:cNvSpPr txBox="1"/>
          <p:nvPr/>
        </p:nvSpPr>
        <p:spPr>
          <a:xfrm>
            <a:off x="0" y="4788300"/>
            <a:ext cx="6049500" cy="35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FFFFFF"/>
                </a:solidFill>
                <a:highlight>
                  <a:srgbClr val="FC873A"/>
                </a:highlight>
                <a:latin typeface="Nunito"/>
                <a:ea typeface="Nunito"/>
                <a:cs typeface="Nunito"/>
                <a:sym typeface="Nunito"/>
              </a:rPr>
              <a:t>E-book "Como Avaliar meus Alunos à Distância" - </a:t>
            </a:r>
            <a:r>
              <a:rPr lang="pt-BR" sz="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pt-BR" sz="800" u="sng">
                <a:solidFill>
                  <a:schemeClr val="hlink"/>
                </a:solidFill>
                <a:hlinkClick r:id="rId5"/>
              </a:rPr>
              <a:t>https://blog.jovensgenios.com/conheca-os-principais-tipos-de-avaliacao/</a:t>
            </a:r>
            <a:r>
              <a:rPr lang="pt-BR" sz="900">
                <a:solidFill>
                  <a:srgbClr val="FFFFFF"/>
                </a:solidFill>
                <a:highlight>
                  <a:srgbClr val="FC873A"/>
                </a:highlight>
                <a:latin typeface="Nunito"/>
                <a:ea typeface="Nunito"/>
                <a:cs typeface="Nunito"/>
                <a:sym typeface="Nunito"/>
              </a:rPr>
              <a:t> </a:t>
            </a:r>
            <a:endParaRPr sz="50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38950"/>
            <a:ext cx="8839199" cy="4383797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91"/>
          <p:cNvSpPr txBox="1"/>
          <p:nvPr/>
        </p:nvSpPr>
        <p:spPr>
          <a:xfrm>
            <a:off x="170175" y="4838700"/>
            <a:ext cx="89088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800" b="1">
                <a:solidFill>
                  <a:srgbClr val="262262"/>
                </a:solidFill>
                <a:highlight>
                  <a:srgbClr val="FFFFFF"/>
                </a:highlight>
              </a:rPr>
              <a:t>[GUIA] 32 ferramentas gratuitas valiosas para avaliações online -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https://www.provafacilnaweb.com.br/materiais/32-ferramentas-gratuitas-para-avaliacao-online/</a:t>
            </a:r>
            <a:endParaRPr sz="800" b="1">
              <a:solidFill>
                <a:srgbClr val="26226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9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Votação em grupo - avaliação em grupo (tempo real)</a:t>
            </a:r>
            <a:endParaRPr/>
          </a:p>
        </p:txBody>
      </p:sp>
      <p:pic>
        <p:nvPicPr>
          <p:cNvPr id="571" name="Google Shape;571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29204">
            <a:off x="761950" y="1954037"/>
            <a:ext cx="3505200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86180">
            <a:off x="4810763" y="2149487"/>
            <a:ext cx="3533775" cy="2181225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92"/>
          <p:cNvSpPr txBox="1"/>
          <p:nvPr/>
        </p:nvSpPr>
        <p:spPr>
          <a:xfrm>
            <a:off x="0" y="4788300"/>
            <a:ext cx="6049500" cy="35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FFFFFF"/>
                </a:solidFill>
                <a:highlight>
                  <a:srgbClr val="FC873A"/>
                </a:highlight>
                <a:latin typeface="Nunito"/>
                <a:ea typeface="Nunito"/>
                <a:cs typeface="Nunito"/>
                <a:sym typeface="Nunito"/>
              </a:rPr>
              <a:t>E-book "Como Avaliar meus Alunos à Distância" - </a:t>
            </a:r>
            <a:r>
              <a:rPr lang="pt-BR" sz="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pt-BR" sz="800" u="sng">
                <a:solidFill>
                  <a:schemeClr val="hlink"/>
                </a:solidFill>
                <a:hlinkClick r:id="rId5"/>
              </a:rPr>
              <a:t>https://blog.jovensgenios.com/conheca-os-principais-tipos-de-avaliacao/</a:t>
            </a:r>
            <a:r>
              <a:rPr lang="pt-BR" sz="900">
                <a:solidFill>
                  <a:srgbClr val="FFFFFF"/>
                </a:solidFill>
                <a:highlight>
                  <a:srgbClr val="FC873A"/>
                </a:highlight>
                <a:latin typeface="Nunito"/>
                <a:ea typeface="Nunito"/>
                <a:cs typeface="Nunito"/>
                <a:sym typeface="Nunito"/>
              </a:rPr>
              <a:t> </a:t>
            </a:r>
            <a:endParaRPr sz="50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" name="Google Shape;578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37488"/>
            <a:ext cx="8839200" cy="4668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9595" y="3664295"/>
            <a:ext cx="1368525" cy="1368550"/>
          </a:xfrm>
          <a:prstGeom prst="rect">
            <a:avLst/>
          </a:prstGeom>
          <a:noFill/>
          <a:ln>
            <a:noFill/>
          </a:ln>
        </p:spPr>
      </p:pic>
      <p:sp>
        <p:nvSpPr>
          <p:cNvPr id="580" name="Google Shape;580;p93"/>
          <p:cNvSpPr txBox="1"/>
          <p:nvPr/>
        </p:nvSpPr>
        <p:spPr>
          <a:xfrm>
            <a:off x="170175" y="4838700"/>
            <a:ext cx="89088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800" b="1">
                <a:solidFill>
                  <a:srgbClr val="262262"/>
                </a:solidFill>
                <a:highlight>
                  <a:srgbClr val="FFFFFF"/>
                </a:highlight>
              </a:rPr>
              <a:t>[GUIA] 32 ferramentas gratuitas valiosas para avaliações online - </a:t>
            </a:r>
            <a:r>
              <a:rPr lang="pt-BR" sz="900" u="sng">
                <a:solidFill>
                  <a:schemeClr val="hlink"/>
                </a:solidFill>
                <a:hlinkClick r:id="rId5"/>
              </a:rPr>
              <a:t>https://www.provafacilnaweb.com.br/materiais/32-ferramentas-gratuitas-para-avaliacao-online/</a:t>
            </a:r>
            <a:endParaRPr sz="800" b="1">
              <a:solidFill>
                <a:srgbClr val="26226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9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Aula interativa</a:t>
            </a:r>
            <a:endParaRPr/>
          </a:p>
        </p:txBody>
      </p:sp>
      <p:pic>
        <p:nvPicPr>
          <p:cNvPr id="586" name="Google Shape;586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488223">
            <a:off x="703175" y="1717862"/>
            <a:ext cx="3524250" cy="20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74885">
            <a:off x="4892600" y="1292425"/>
            <a:ext cx="35052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2" name="Google Shape;592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61950"/>
            <a:ext cx="8839201" cy="44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95"/>
          <p:cNvSpPr txBox="1"/>
          <p:nvPr/>
        </p:nvSpPr>
        <p:spPr>
          <a:xfrm>
            <a:off x="170175" y="4838700"/>
            <a:ext cx="89088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800" b="1">
                <a:solidFill>
                  <a:srgbClr val="262262"/>
                </a:solidFill>
                <a:highlight>
                  <a:srgbClr val="FFFFFF"/>
                </a:highlight>
              </a:rPr>
              <a:t>[GUIA] 32 ferramentas gratuitas valiosas para avaliações online -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https://www.provafacilnaweb.com.br/materiais/32-ferramentas-gratuitas-para-avaliacao-online/</a:t>
            </a:r>
            <a:endParaRPr sz="800" b="1">
              <a:solidFill>
                <a:srgbClr val="26226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9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/>
              <a:t>Avaliações baseadas em jogos - Avaliação Gamificada</a:t>
            </a:r>
            <a:endParaRPr sz="2700"/>
          </a:p>
        </p:txBody>
      </p:sp>
      <p:pic>
        <p:nvPicPr>
          <p:cNvPr id="599" name="Google Shape;599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87874">
            <a:off x="534375" y="1871925"/>
            <a:ext cx="3543300" cy="197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74312">
            <a:off x="4798650" y="1871925"/>
            <a:ext cx="3543300" cy="1809750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96"/>
          <p:cNvSpPr txBox="1"/>
          <p:nvPr/>
        </p:nvSpPr>
        <p:spPr>
          <a:xfrm>
            <a:off x="0" y="4788300"/>
            <a:ext cx="6049500" cy="35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FFFFFF"/>
                </a:solidFill>
                <a:highlight>
                  <a:srgbClr val="FC873A"/>
                </a:highlight>
                <a:latin typeface="Nunito"/>
                <a:ea typeface="Nunito"/>
                <a:cs typeface="Nunito"/>
                <a:sym typeface="Nunito"/>
              </a:rPr>
              <a:t>E-book "Como Avaliar meus Alunos à Distância" - </a:t>
            </a:r>
            <a:r>
              <a:rPr lang="pt-BR" sz="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pt-BR" sz="800" u="sng">
                <a:solidFill>
                  <a:schemeClr val="hlink"/>
                </a:solidFill>
                <a:hlinkClick r:id="rId5"/>
              </a:rPr>
              <a:t>https://blog.jovensgenios.com/conheca-os-principais-tipos-de-avaliacao/</a:t>
            </a:r>
            <a:r>
              <a:rPr lang="pt-BR" sz="900">
                <a:solidFill>
                  <a:srgbClr val="FFFFFF"/>
                </a:solidFill>
                <a:highlight>
                  <a:srgbClr val="FC873A"/>
                </a:highlight>
                <a:latin typeface="Nunito"/>
                <a:ea typeface="Nunito"/>
                <a:cs typeface="Nunito"/>
                <a:sym typeface="Nunito"/>
              </a:rPr>
              <a:t> </a:t>
            </a:r>
            <a:endParaRPr sz="5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Google Shape;606;p97"/>
          <p:cNvPicPr preferRelativeResize="0"/>
          <p:nvPr/>
        </p:nvPicPr>
        <p:blipFill rotWithShape="1">
          <a:blip r:embed="rId3">
            <a:alphaModFix/>
          </a:blip>
          <a:srcRect b="1195"/>
          <a:stretch/>
        </p:blipFill>
        <p:spPr>
          <a:xfrm>
            <a:off x="301725" y="125750"/>
            <a:ext cx="8540526" cy="458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9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2000" y="3934750"/>
            <a:ext cx="2126825" cy="828675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97"/>
          <p:cNvSpPr txBox="1"/>
          <p:nvPr/>
        </p:nvSpPr>
        <p:spPr>
          <a:xfrm>
            <a:off x="170175" y="4838700"/>
            <a:ext cx="89088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800" b="1">
                <a:solidFill>
                  <a:srgbClr val="262262"/>
                </a:solidFill>
                <a:highlight>
                  <a:srgbClr val="FFFFFF"/>
                </a:highlight>
              </a:rPr>
              <a:t>[GUIA] 32 ferramentas gratuitas valiosas para avaliações online - </a:t>
            </a:r>
            <a:r>
              <a:rPr lang="pt-BR" sz="900" u="sng">
                <a:solidFill>
                  <a:schemeClr val="hlink"/>
                </a:solidFill>
                <a:hlinkClick r:id="rId5"/>
              </a:rPr>
              <a:t>https://www.provafacilnaweb.com.br/materiais/32-ferramentas-gratuitas-para-avaliacao-online/</a:t>
            </a:r>
            <a:endParaRPr sz="800" b="1">
              <a:solidFill>
                <a:srgbClr val="26226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9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/>
              <a:t>Avaliações baseadas na </a:t>
            </a:r>
            <a:r>
              <a:rPr lang="pt-BR" sz="2300" i="1"/>
              <a:t>internet</a:t>
            </a:r>
            <a:r>
              <a:rPr lang="pt-BR" sz="2300"/>
              <a:t> - Avaliação Tradicional Digital </a:t>
            </a:r>
            <a:endParaRPr sz="2300"/>
          </a:p>
        </p:txBody>
      </p:sp>
      <p:pic>
        <p:nvPicPr>
          <p:cNvPr id="614" name="Google Shape;614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22150">
            <a:off x="356700" y="1243550"/>
            <a:ext cx="3533774" cy="1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38641">
            <a:off x="5277675" y="1186400"/>
            <a:ext cx="352425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9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57300" y="2712875"/>
            <a:ext cx="3196875" cy="196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p98"/>
          <p:cNvSpPr txBox="1"/>
          <p:nvPr/>
        </p:nvSpPr>
        <p:spPr>
          <a:xfrm>
            <a:off x="0" y="4788300"/>
            <a:ext cx="6049500" cy="35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rgbClr val="FFFFFF"/>
                </a:solidFill>
                <a:highlight>
                  <a:srgbClr val="FC873A"/>
                </a:highlight>
                <a:latin typeface="Nunito"/>
                <a:ea typeface="Nunito"/>
                <a:cs typeface="Nunito"/>
                <a:sym typeface="Nunito"/>
              </a:rPr>
              <a:t>E-book "Como Avaliar meus Alunos à Distância" - </a:t>
            </a:r>
            <a:r>
              <a:rPr lang="pt-BR" sz="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pt-BR" sz="800" u="sng">
                <a:solidFill>
                  <a:schemeClr val="hlink"/>
                </a:solidFill>
                <a:hlinkClick r:id="rId6"/>
              </a:rPr>
              <a:t>https://blog.jovensgenios.com/conheca-os-principais-tipos-de-avaliacao/</a:t>
            </a:r>
            <a:r>
              <a:rPr lang="pt-BR" sz="900">
                <a:solidFill>
                  <a:srgbClr val="FFFFFF"/>
                </a:solidFill>
                <a:highlight>
                  <a:srgbClr val="FC873A"/>
                </a:highlight>
                <a:latin typeface="Nunito"/>
                <a:ea typeface="Nunito"/>
                <a:cs typeface="Nunito"/>
                <a:sym typeface="Nunito"/>
              </a:rPr>
              <a:t> </a:t>
            </a:r>
            <a:endParaRPr sz="50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99"/>
          <p:cNvSpPr txBox="1">
            <a:spLocks noGrp="1"/>
          </p:cNvSpPr>
          <p:nvPr>
            <p:ph type="title"/>
          </p:nvPr>
        </p:nvSpPr>
        <p:spPr>
          <a:xfrm>
            <a:off x="311700" y="64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</a:pPr>
            <a:r>
              <a:rPr lang="pt-BR" sz="2900" b="1"/>
              <a:t>Cenário Educacional em 2020/2021</a:t>
            </a:r>
            <a:endParaRPr sz="2900" b="1"/>
          </a:p>
        </p:txBody>
      </p:sp>
      <p:pic>
        <p:nvPicPr>
          <p:cNvPr id="623" name="Google Shape;623;p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93541" y="481644"/>
            <a:ext cx="4742835" cy="4090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9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477" y="872000"/>
            <a:ext cx="2307289" cy="156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9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72802" y="3954824"/>
            <a:ext cx="3050026" cy="111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9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401" y="2586735"/>
            <a:ext cx="2193365" cy="1112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9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83792" y="2778241"/>
            <a:ext cx="1671722" cy="111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9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2400" y="3765176"/>
            <a:ext cx="1954306" cy="1302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99" descr="https://lh4.googleusercontent.com/8RdjreIuKeYDUU_1pGtOEYgJKOH2c1O3xddGi389MRy9LVDRsLElfh0SkuqkBlcl4a__HivjLsggU2hdJHMTwzSom9LRXRACqQwIHbJ2eoNX9bxdI-EaxQw6PWrgch9gp6zLrM9kDKY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412074" y="872000"/>
            <a:ext cx="1846408" cy="18464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" name="Google Shape;634;p100" descr="Com ensino híbrido, professores têm que atender alunos em sala de aula e online. — Foto: Divulgaçã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480" y="88752"/>
            <a:ext cx="4705183" cy="3136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100" descr="Professores apontam ensino híbrido como principal desafio no retorno das aulas em Manaus. — Foto: Divulgaçã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71212" y="1285298"/>
            <a:ext cx="4780525" cy="3187016"/>
          </a:xfrm>
          <a:prstGeom prst="rect">
            <a:avLst/>
          </a:prstGeom>
          <a:noFill/>
          <a:ln>
            <a:noFill/>
          </a:ln>
        </p:spPr>
      </p:pic>
      <p:sp>
        <p:nvSpPr>
          <p:cNvPr id="636" name="Google Shape;636;p100"/>
          <p:cNvSpPr/>
          <p:nvPr/>
        </p:nvSpPr>
        <p:spPr>
          <a:xfrm>
            <a:off x="72192" y="3418057"/>
            <a:ext cx="4162926" cy="1454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LINK</a:t>
            </a: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b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https://successtecnologia.wordpress.com/2020/08/06/ensino-hibridomanaus-completa-hoje-1-mes-do-retorno-das-aulas-presenciais-veja-como-foi/</a:t>
            </a:r>
            <a:endParaRPr sz="1000"/>
          </a:p>
        </p:txBody>
      </p:sp>
      <p:sp>
        <p:nvSpPr>
          <p:cNvPr id="637" name="Google Shape;637;p100"/>
          <p:cNvSpPr/>
          <p:nvPr/>
        </p:nvSpPr>
        <p:spPr>
          <a:xfrm>
            <a:off x="4824662" y="459790"/>
            <a:ext cx="4319338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>
                <a:solidFill>
                  <a:srgbClr val="303030"/>
                </a:solidFill>
                <a:latin typeface="PT Sans"/>
                <a:ea typeface="PT Sans"/>
                <a:cs typeface="PT Sans"/>
                <a:sym typeface="PT Sans"/>
              </a:rPr>
              <a:t>Ensino híbrido: Manaus completa hoje 1 mês do retorno das aulas presenciais (veja como foi)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rPr>
              <a:t>Publicado em </a:t>
            </a:r>
            <a:r>
              <a:rPr lang="pt-BR" sz="1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06/08/2020</a:t>
            </a:r>
            <a:r>
              <a:rPr lang="pt-BR" sz="14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rPr>
              <a:t> por </a:t>
            </a:r>
            <a:r>
              <a:rPr lang="pt-BR" sz="1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OSCAR JULIO BURD</a:t>
            </a:r>
            <a:endParaRPr sz="1400">
              <a:solidFill>
                <a:srgbClr val="757575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38" name="Google Shape;638;p100"/>
          <p:cNvSpPr/>
          <p:nvPr/>
        </p:nvSpPr>
        <p:spPr>
          <a:xfrm>
            <a:off x="6358999" y="152014"/>
            <a:ext cx="1510270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cap="none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BLOG ED4.0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3" name="Google Shape;643;p101"/>
          <p:cNvPicPr preferRelativeResize="0"/>
          <p:nvPr/>
        </p:nvPicPr>
        <p:blipFill rotWithShape="1">
          <a:blip r:embed="rId3">
            <a:alphaModFix/>
          </a:blip>
          <a:srcRect t="22245"/>
          <a:stretch/>
        </p:blipFill>
        <p:spPr>
          <a:xfrm>
            <a:off x="195900" y="695374"/>
            <a:ext cx="4673750" cy="376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p101"/>
          <p:cNvPicPr preferRelativeResize="0"/>
          <p:nvPr/>
        </p:nvPicPr>
        <p:blipFill rotWithShape="1">
          <a:blip r:embed="rId4">
            <a:alphaModFix/>
          </a:blip>
          <a:srcRect t="19839"/>
          <a:stretch/>
        </p:blipFill>
        <p:spPr>
          <a:xfrm>
            <a:off x="5022050" y="663000"/>
            <a:ext cx="3969549" cy="329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101"/>
          <p:cNvPicPr preferRelativeResize="0"/>
          <p:nvPr/>
        </p:nvPicPr>
        <p:blipFill rotWithShape="1">
          <a:blip r:embed="rId5">
            <a:alphaModFix/>
          </a:blip>
          <a:srcRect l="12651" t="73772" r="6768" b="8679"/>
          <a:stretch/>
        </p:blipFill>
        <p:spPr>
          <a:xfrm>
            <a:off x="5022050" y="3957250"/>
            <a:ext cx="4003301" cy="902574"/>
          </a:xfrm>
          <a:prstGeom prst="rect">
            <a:avLst/>
          </a:prstGeom>
          <a:noFill/>
          <a:ln>
            <a:noFill/>
          </a:ln>
        </p:spPr>
      </p:pic>
      <p:sp>
        <p:nvSpPr>
          <p:cNvPr id="646" name="Google Shape;646;p101"/>
          <p:cNvSpPr txBox="1"/>
          <p:nvPr/>
        </p:nvSpPr>
        <p:spPr>
          <a:xfrm>
            <a:off x="304500" y="260975"/>
            <a:ext cx="6263400" cy="7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>
                <a:latin typeface="Calibri"/>
                <a:ea typeface="Calibri"/>
                <a:cs typeface="Calibri"/>
                <a:sym typeface="Calibri"/>
              </a:rPr>
              <a:t>Canal do Youtube - GT EAD do CONIF/FDE</a:t>
            </a:r>
            <a:endParaRPr sz="22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101"/>
          <p:cNvSpPr txBox="1"/>
          <p:nvPr/>
        </p:nvSpPr>
        <p:spPr>
          <a:xfrm>
            <a:off x="652375" y="4545175"/>
            <a:ext cx="3843300" cy="3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https://youtu.be/YUn38zgRCLw</a:t>
            </a:r>
            <a:endParaRPr sz="180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2" name="Google Shape;652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"/>
            <a:ext cx="9144000" cy="5143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Como utilizar os simuladores?        ROTEIROS</a:t>
            </a:r>
            <a:endParaRPr/>
          </a:p>
        </p:txBody>
      </p:sp>
      <p:pic>
        <p:nvPicPr>
          <p:cNvPr id="198" name="Google Shape;19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409181">
            <a:off x="216419" y="1211250"/>
            <a:ext cx="2251462" cy="284830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9" name="Google Shape;19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00255">
            <a:off x="2165902" y="1680387"/>
            <a:ext cx="2268170" cy="2963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0" name="Google Shape;200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29897">
            <a:off x="4405935" y="1153888"/>
            <a:ext cx="2151614" cy="296301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1" name="Google Shape;201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496354">
            <a:off x="6364550" y="1505740"/>
            <a:ext cx="2436826" cy="331228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" y="0"/>
            <a:ext cx="9144000" cy="5143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981</Words>
  <Application>Microsoft Office PowerPoint</Application>
  <PresentationFormat>Apresentação na tela (16:9)</PresentationFormat>
  <Paragraphs>123</Paragraphs>
  <Slides>75</Slides>
  <Notes>75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75</vt:i4>
      </vt:variant>
    </vt:vector>
  </HeadingPairs>
  <TitlesOfParts>
    <vt:vector size="82" baseType="lpstr">
      <vt:lpstr>Arial</vt:lpstr>
      <vt:lpstr>Calibri</vt:lpstr>
      <vt:lpstr>Bitter</vt:lpstr>
      <vt:lpstr>Nunito</vt:lpstr>
      <vt:lpstr>PT Sans</vt:lpstr>
      <vt:lpstr>Simple Light</vt:lpstr>
      <vt:lpstr>Tema do Office</vt:lpstr>
      <vt:lpstr>Bate-papo virtual</vt:lpstr>
      <vt:lpstr>ENCONTROS</vt:lpstr>
      <vt:lpstr>Slide 3</vt:lpstr>
      <vt:lpstr>Slide 4</vt:lpstr>
      <vt:lpstr>Slide 5</vt:lpstr>
      <vt:lpstr>Slide 6</vt:lpstr>
      <vt:lpstr>Slide 7</vt:lpstr>
      <vt:lpstr>Como utilizar os simuladores?        ROTEIROS</vt:lpstr>
      <vt:lpstr>Slide 9</vt:lpstr>
      <vt:lpstr>Slide 10</vt:lpstr>
      <vt:lpstr>Laboratórios Remotos</vt:lpstr>
      <vt:lpstr>Slide 12</vt:lpstr>
      <vt:lpstr>Slide 13</vt:lpstr>
      <vt:lpstr>Slide 14</vt:lpstr>
      <vt:lpstr>Slide 15</vt:lpstr>
      <vt:lpstr>Possibilidades de Avaliação (Contexto Emergencial)</vt:lpstr>
      <vt:lpstr>Slide 17</vt:lpstr>
      <vt:lpstr>Slide 18</vt:lpstr>
      <vt:lpstr>Slide 19</vt:lpstr>
      <vt:lpstr>TIPOS/MODALIDADES DE VIDEOAULAS</vt:lpstr>
      <vt:lpstr>TIPOS/MODALIDADES DE VIDEOAULAS</vt:lpstr>
      <vt:lpstr>TIPOS/MODALIDADES DE VIDEOAULAS</vt:lpstr>
      <vt:lpstr>TIPOS/MODALIDADES DE VIDEOAULAS</vt:lpstr>
      <vt:lpstr>TIPOS/MODALIDADES DE VIDEOAULAS</vt:lpstr>
      <vt:lpstr>TIPOS/MODALIDADES DE VIDEOAULAS</vt:lpstr>
      <vt:lpstr>TIPOS/MODALIDADES DE VIDEOAULAS</vt:lpstr>
      <vt:lpstr>TIPOS/MODALIDADES DE VIDEOAULAS</vt:lpstr>
      <vt:lpstr>TIPOS/MODALIDADES DE VIDEOAULAS</vt:lpstr>
      <vt:lpstr>TIPOS/MODALIDADES DE VIDEOAULAS</vt:lpstr>
      <vt:lpstr>TIPOS/MODALIDADES DE VIDEOAULAS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Taxonomia de Bloom p/ Contexto Digital</vt:lpstr>
      <vt:lpstr>Ambientes Colaborativos: Taxonomia Digital de Bloom &amp; Programas de Apresentações (Google Docs)</vt:lpstr>
      <vt:lpstr>Ambientes Colaborativos &amp; Taxonomia Digital de Bloom</vt:lpstr>
      <vt:lpstr>Avaliações </vt:lpstr>
      <vt:lpstr>32 Ferramenta GRATUITAS</vt:lpstr>
      <vt:lpstr>32 Ferramenta GRATUITAS</vt:lpstr>
      <vt:lpstr>Slide 58</vt:lpstr>
      <vt:lpstr>Aprendizagem colaborativa</vt:lpstr>
      <vt:lpstr>Slide 60</vt:lpstr>
      <vt:lpstr>Canais de conversação - avaliação oral</vt:lpstr>
      <vt:lpstr>Slide 62</vt:lpstr>
      <vt:lpstr>Interação por vídeo</vt:lpstr>
      <vt:lpstr>Slide 64</vt:lpstr>
      <vt:lpstr>Votação em grupo - avaliação em grupo (tempo real)</vt:lpstr>
      <vt:lpstr>Slide 66</vt:lpstr>
      <vt:lpstr>Aula interativa</vt:lpstr>
      <vt:lpstr>Slide 68</vt:lpstr>
      <vt:lpstr>Avaliações baseadas em jogos - Avaliação Gamificada</vt:lpstr>
      <vt:lpstr>Slide 70</vt:lpstr>
      <vt:lpstr>Avaliações baseadas na internet - Avaliação Tradicional Digital </vt:lpstr>
      <vt:lpstr>Cenário Educacional em 2020/2021</vt:lpstr>
      <vt:lpstr>Slide 73</vt:lpstr>
      <vt:lpstr>Slide 74</vt:lpstr>
      <vt:lpstr>Slide 75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Bate-papo virtual</dc:title>
  <dc:creator>Renata Ribeiro Munhoz</dc:creator>
  <cp:lastModifiedBy>Renata Ribeiro Munhoz</cp:lastModifiedBy>
  <cp:revision>1</cp:revision>
  <dcterms:modified xsi:type="dcterms:W3CDTF">2020-10-16T00:06:55Z</dcterms:modified>
</cp:coreProperties>
</file>