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63" r:id="rId2"/>
    <p:sldId id="257" r:id="rId3"/>
    <p:sldId id="258" r:id="rId4"/>
    <p:sldId id="260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8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1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693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955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672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9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969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40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09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21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55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2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00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45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09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2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CDBA-4B0C-4991-87F6-1C63FDD4201E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058700-9C6E-4399-A443-866E6E5FD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99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69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CURRICULARIZAÇÃO DA EXTENSÃO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68628"/>
            <a:ext cx="8596668" cy="4168346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 algn="r">
              <a:buNone/>
            </a:pPr>
            <a:r>
              <a:rPr lang="pt-BR" sz="2400" dirty="0" smtClean="0"/>
              <a:t>1ª REUNIÃO COM A PROEN E PROPESP</a:t>
            </a:r>
          </a:p>
          <a:p>
            <a:pPr marL="0" indent="0" algn="r">
              <a:buNone/>
            </a:pPr>
            <a:r>
              <a:rPr lang="pt-BR" sz="2400" dirty="0" smtClean="0"/>
              <a:t> PARA ARTICULAÇÃO DAS AÇÕES</a:t>
            </a:r>
          </a:p>
          <a:p>
            <a:pPr marL="0" indent="0" algn="r">
              <a:buNone/>
            </a:pPr>
            <a:r>
              <a:rPr lang="pt-BR" dirty="0" smtClean="0"/>
              <a:t>02/07/2019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7079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15331"/>
            <a:ext cx="8596668" cy="1128584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OBJETIVOS EM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  <a:latin typeface="ArialMT"/>
              </a:rPr>
              <a:t>  ANALISAR A</a:t>
            </a:r>
            <a:br>
              <a:rPr lang="pt-BR" sz="2000" dirty="0" smtClean="0">
                <a:solidFill>
                  <a:schemeClr val="accent2">
                    <a:lumMod val="75000"/>
                  </a:schemeClr>
                </a:solidFill>
                <a:latin typeface="ArialMT"/>
              </a:rPr>
            </a:b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  <a:latin typeface="ArialMT"/>
              </a:rPr>
              <a:t> INSERÇÃO DA EXTENSÃO NOS CURRÍCULOS DOS CURSOS DE GRADUAÇÃO DO IFSUL</a:t>
            </a:r>
            <a:endParaRPr lang="pt-B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178010"/>
            <a:ext cx="8596668" cy="5338119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inserção da Extensão nos currículos dos cursos de graduação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está prevista:</a:t>
            </a:r>
          </a:p>
          <a:p>
            <a:pPr algn="just">
              <a:buFont typeface="+mj-lt"/>
              <a:buAutoNum type="arabi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 da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Indissociabilidade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entre Ensino, Pesquisa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Extensão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previsto no artigo 207 da Constituição Federal de 1988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concepção de currículo estabelecida pela Lei de Diretrizes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Bases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 Educação (Lei Federal nº. 9.364/96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buFont typeface="+mj-lt"/>
              <a:buAutoNum type="arabi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23 do Plano Nacional de Educação (2001-2010), 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qual indica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reserva mínima de 10% do total de créditos exigidos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para 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graduação no ensino superior do país para a atuação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dos estudantes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atividades de Extensão (Lei Federal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nº. 10.172/2001).</a:t>
            </a:r>
          </a:p>
          <a:p>
            <a:pPr algn="just">
              <a:buFont typeface="+mj-lt"/>
              <a:buAutoNum type="arabicPeriod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 Meta 12, estratégia 12.7, do Plano Nacional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Educação (2014-2024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), que estabelece: “assegurar, no mínimo, 10%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dez por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cento) do total de créditos curriculares exigidos para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graduação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programas e projetos de extensão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universitária, orientando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sua ação, prioritariamente, para áreas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grande pertinência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social” (Lei Federal nº. 13.005/2014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buFont typeface="+mj-lt"/>
              <a:buAutoNum type="arabi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Resolução 07, de 18 de dezembro de 2018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Conselho Nacional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Educação/ Ministério da Educação, que “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Estabelece 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Diretrizes para a Extensão na Educação Superior Brasileira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regimenta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disposto na Meta 12.7 da Lei nº 13.005/2014,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aprova o Plano Nacional de Educação – PNE 2014-2024 –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dá outras providências.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1800" b="1" dirty="0" smtClean="0">
                <a:solidFill>
                  <a:schemeClr val="accent2">
                    <a:lumMod val="75000"/>
                  </a:schemeClr>
                </a:solidFill>
                <a:latin typeface="ArialMT"/>
              </a:rPr>
              <a:t>A CURRICULARIZAÇÃO A PARTIR DA RESOLUÇÃO 07/2018 PUBLICADA PELO CONSELHO NACIONAL DE EDUCAÇÃO/MINISTÉRIO DA EDUCAÇÃO (CNE/MEC):</a:t>
            </a:r>
            <a:endParaRPr lang="pt-BR" sz="1800" b="1" dirty="0">
              <a:solidFill>
                <a:schemeClr val="accent2">
                  <a:lumMod val="75000"/>
                </a:schemeClr>
              </a:solidFill>
              <a:latin typeface="ArialM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664043"/>
            <a:ext cx="9002125" cy="453904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+mj-lt"/>
              <a:buAutoNum type="arabicPeriod"/>
            </a:pP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Dentre as modificações estabelecidas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pelo CNE/MEC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na matéria, está a vinculação da Extensão enquanto </a:t>
            </a:r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“atividade </a:t>
            </a:r>
            <a:r>
              <a:rPr lang="pt-B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 se </a:t>
            </a:r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integra à matriz curricular” (art. 3º), bem como a definição de prazo para </a:t>
            </a:r>
            <a:r>
              <a:rPr lang="pt-B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 as </a:t>
            </a:r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Instituições de Educação Superior brasileiras reformulem os </a:t>
            </a:r>
            <a:r>
              <a:rPr lang="pt-B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projetos pedagógicos </a:t>
            </a:r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até </a:t>
            </a:r>
            <a:r>
              <a:rPr lang="pt-BR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18 de dezembro de 2021 </a:t>
            </a:r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(art. 19º</a:t>
            </a:r>
            <a:r>
              <a:rPr lang="pt-B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20000"/>
              </a:lnSpc>
              <a:buFont typeface="+mj-lt"/>
              <a:buAutoNum type="arabicPeriod"/>
            </a:pP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Extensão na Educação Superior Brasileira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é a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atividade que se integra à matriz curricular e à organização da pesquisa, constituindo-se em processo interdisciplinar, político educacional, cultural, científico, tecnológico, que promove a interação transformadora entre as instituições de ensino superior e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outros setores da sociedade,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por meio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da produção e da aplicação do </a:t>
            </a:r>
            <a:r>
              <a:rPr lang="pt-BR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conhecimento,</a:t>
            </a:r>
            <a:r>
              <a:rPr lang="pt-BR" sz="7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pt-BR" sz="7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articulação permanente com o ensino e a pesquisa</a:t>
            </a:r>
            <a:r>
              <a:rPr lang="pt-BR" sz="7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(art. 3º)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atividades de extensão devem compor, </a:t>
            </a:r>
            <a:r>
              <a:rPr lang="pt-BR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no mínimo, 10% (dez por cento)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 do total da carga horária curricular estudantil dos cursos de graduação, as quais deverão fazer parte da matriz curricular dos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cursos. </a:t>
            </a:r>
            <a:r>
              <a:rPr lang="pt-BR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(art.4º)</a:t>
            </a:r>
          </a:p>
          <a:p>
            <a:pPr algn="just">
              <a:lnSpc>
                <a:spcPct val="120000"/>
              </a:lnSpc>
              <a:buFont typeface="+mj-lt"/>
              <a:buAutoNum type="arabicPeriod"/>
            </a:pPr>
            <a:endParaRPr lang="pt-BR" sz="7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7200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535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20346"/>
          </a:xfrm>
        </p:spPr>
        <p:txBody>
          <a:bodyPr>
            <a:noAutofit/>
          </a:bodyPr>
          <a:lstStyle/>
          <a:p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fins de </a:t>
            </a:r>
            <a:r>
              <a:rPr lang="pt-BR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curricularização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definição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modelo de proposta de Extensão 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vinculada à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matriz curricular,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pode ser distribuída no Projeto Pedagógico dos Cursos (PPC):</a:t>
            </a:r>
            <a:br>
              <a:rPr lang="pt-BR" sz="2000" dirty="0">
                <a:solidFill>
                  <a:schemeClr val="accent2">
                    <a:lumMod val="75000"/>
                  </a:schemeClr>
                </a:solidFill>
              </a:rPr>
            </a:br>
            <a:endParaRPr lang="pt-BR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29946"/>
            <a:ext cx="8596668" cy="4654377"/>
          </a:xfrm>
        </p:spPr>
        <p:txBody>
          <a:bodyPr>
            <a:norm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pt-BR" sz="2000" b="1" dirty="0" smtClean="0"/>
              <a:t>como </a:t>
            </a:r>
            <a:r>
              <a:rPr lang="pt-BR" sz="2000" b="1" dirty="0"/>
              <a:t>parte de componentes curriculares não específicos de </a:t>
            </a:r>
            <a:r>
              <a:rPr lang="pt-BR" sz="2000" b="1" dirty="0" smtClean="0"/>
              <a:t>extensão: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/>
              <a:t>Trata-se da distribuição de horas de atividades de extensão em </a:t>
            </a:r>
            <a:r>
              <a:rPr lang="pt-BR" sz="2000" dirty="0" smtClean="0"/>
              <a:t>componentes curriculares </a:t>
            </a:r>
            <a:r>
              <a:rPr lang="pt-BR" sz="2000" dirty="0"/>
              <a:t>não específicos de extensão previstos no PPC</a:t>
            </a:r>
            <a:r>
              <a:rPr lang="pt-BR" sz="20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A </a:t>
            </a:r>
            <a:r>
              <a:rPr lang="pt-BR" sz="2000" dirty="0"/>
              <a:t>inclusão da carga horária de extensão dar-se-á na matriz curricular e nas  </a:t>
            </a:r>
            <a:r>
              <a:rPr lang="pt-BR" sz="2000" dirty="0" smtClean="0"/>
              <a:t>respectivas ementas </a:t>
            </a:r>
            <a:r>
              <a:rPr lang="pt-BR" sz="2000" dirty="0"/>
              <a:t>das unidades e componentes que constam no PPC</a:t>
            </a:r>
            <a:r>
              <a:rPr lang="pt-BR" sz="20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 </a:t>
            </a:r>
            <a:r>
              <a:rPr lang="pt-BR" sz="2000" dirty="0"/>
              <a:t>A descrição das atividades de extensão a serem desenvolvidas </a:t>
            </a:r>
            <a:r>
              <a:rPr lang="pt-BR" sz="2000" dirty="0" smtClean="0"/>
              <a:t>serão detalhadas no plano de </a:t>
            </a:r>
            <a:r>
              <a:rPr lang="pt-BR" sz="2000" dirty="0"/>
              <a:t>ensino do respectivo componente curricular</a:t>
            </a:r>
            <a:r>
              <a:rPr lang="pt-BR" sz="2000" dirty="0" smtClean="0"/>
              <a:t>.</a:t>
            </a:r>
          </a:p>
          <a:p>
            <a:pPr marL="400050" indent="-400050">
              <a:buFont typeface="+mj-lt"/>
              <a:buAutoNum type="romanUcPeriod" startAt="2"/>
            </a:pPr>
            <a:endParaRPr lang="pt-BR" b="1" dirty="0"/>
          </a:p>
          <a:p>
            <a:pPr marL="0" indent="0">
              <a:buNone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211455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177" y="214184"/>
            <a:ext cx="9094573" cy="617014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 startAt="2"/>
            </a:pPr>
            <a:r>
              <a:rPr lang="pt-BR" sz="2000" b="1" dirty="0"/>
              <a:t>como unidades curriculares específicas de extensão</a:t>
            </a:r>
            <a:r>
              <a:rPr lang="pt-BR" sz="2000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 </a:t>
            </a:r>
            <a:r>
              <a:rPr lang="pt-BR" sz="2000" dirty="0"/>
              <a:t>Trata-se da criação de uma ou mais unidades curriculares específicas de</a:t>
            </a:r>
          </a:p>
          <a:p>
            <a:pPr marL="0" indent="0">
              <a:buNone/>
            </a:pPr>
            <a:r>
              <a:rPr lang="pt-BR" sz="2000" dirty="0"/>
              <a:t>extensão para integralizar os 10% da carga horária exigida no PNE</a:t>
            </a:r>
            <a:r>
              <a:rPr lang="pt-BR" sz="20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Esta </a:t>
            </a:r>
            <a:r>
              <a:rPr lang="pt-BR" sz="2000" dirty="0"/>
              <a:t>unidade curricular específica de Extensão será </a:t>
            </a:r>
            <a:r>
              <a:rPr lang="pt-BR" sz="2000" dirty="0" smtClean="0"/>
              <a:t>denominada</a:t>
            </a:r>
          </a:p>
          <a:p>
            <a:pPr marL="0" indent="0" algn="just">
              <a:buNone/>
            </a:pPr>
            <a:r>
              <a:rPr lang="pt-BR" sz="2000" dirty="0" smtClean="0"/>
              <a:t> </a:t>
            </a:r>
            <a:r>
              <a:rPr lang="pt-BR" sz="2000" dirty="0"/>
              <a:t>“Atividades </a:t>
            </a:r>
            <a:r>
              <a:rPr lang="pt-BR" sz="2000" dirty="0" smtClean="0"/>
              <a:t>de Extensão I</a:t>
            </a:r>
            <a:r>
              <a:rPr lang="pt-BR" sz="2000" dirty="0"/>
              <a:t>”, com carga horária mínima individual de </a:t>
            </a:r>
            <a:r>
              <a:rPr lang="pt-BR" sz="2000" dirty="0" smtClean="0"/>
              <a:t>20</a:t>
            </a:r>
          </a:p>
          <a:p>
            <a:pPr marL="0" indent="0" algn="just">
              <a:buNone/>
            </a:pPr>
            <a:r>
              <a:rPr lang="pt-BR" sz="2000" dirty="0" smtClean="0"/>
              <a:t> horas. Quando </a:t>
            </a:r>
            <a:r>
              <a:rPr lang="pt-BR" sz="2000" dirty="0"/>
              <a:t>houver </a:t>
            </a:r>
            <a:r>
              <a:rPr lang="pt-BR" sz="2000" dirty="0" smtClean="0"/>
              <a:t>mais de </a:t>
            </a:r>
            <a:r>
              <a:rPr lang="pt-BR" sz="2000" dirty="0"/>
              <a:t>uma unidade curricular específica </a:t>
            </a:r>
            <a:r>
              <a:rPr lang="pt-BR" sz="2000" dirty="0" smtClean="0"/>
              <a:t>de</a:t>
            </a:r>
          </a:p>
          <a:p>
            <a:pPr marL="0" indent="0" algn="just">
              <a:buNone/>
            </a:pPr>
            <a:r>
              <a:rPr lang="pt-BR" sz="2000" dirty="0" smtClean="0"/>
              <a:t> </a:t>
            </a:r>
            <a:r>
              <a:rPr lang="pt-BR" sz="2000" dirty="0"/>
              <a:t>extensão, esta </a:t>
            </a:r>
            <a:r>
              <a:rPr lang="pt-BR" sz="2000" dirty="0" smtClean="0"/>
              <a:t>denominar-se-á </a:t>
            </a:r>
            <a:r>
              <a:rPr lang="pt-BR" sz="2000" dirty="0"/>
              <a:t>“Atividades de E</a:t>
            </a:r>
            <a:r>
              <a:rPr lang="pt-BR" sz="2000" dirty="0" smtClean="0"/>
              <a:t>xtensão </a:t>
            </a:r>
            <a:r>
              <a:rPr lang="pt-BR" sz="2000" dirty="0"/>
              <a:t>II”, e assim </a:t>
            </a:r>
            <a:r>
              <a:rPr lang="pt-BR" sz="2000" dirty="0" smtClean="0"/>
              <a:t>por</a:t>
            </a:r>
          </a:p>
          <a:p>
            <a:pPr marL="0" indent="0" algn="just">
              <a:buNone/>
            </a:pPr>
            <a:r>
              <a:rPr lang="pt-BR" sz="2000" dirty="0" smtClean="0"/>
              <a:t> </a:t>
            </a:r>
            <a:r>
              <a:rPr lang="pt-BR" sz="2000" dirty="0"/>
              <a:t>diante.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As </a:t>
            </a:r>
            <a:r>
              <a:rPr lang="pt-BR" sz="2000" dirty="0"/>
              <a:t>unidades curriculares devem possuir carga horária múltipla de </a:t>
            </a:r>
            <a:r>
              <a:rPr lang="pt-BR" sz="2000" dirty="0" smtClean="0"/>
              <a:t>20 horas.</a:t>
            </a:r>
          </a:p>
          <a:p>
            <a:pPr marL="0" indent="0" algn="just">
              <a:buNone/>
            </a:pPr>
            <a:r>
              <a:rPr lang="pt-BR" sz="2000" dirty="0" smtClean="0"/>
              <a:t> </a:t>
            </a:r>
            <a:r>
              <a:rPr lang="pt-BR" sz="2000" dirty="0"/>
              <a:t>A </a:t>
            </a:r>
            <a:r>
              <a:rPr lang="pt-BR" sz="2000" dirty="0" smtClean="0"/>
              <a:t>carga horária </a:t>
            </a:r>
            <a:r>
              <a:rPr lang="pt-BR" sz="2000" dirty="0"/>
              <a:t>da unidade curricular deverá ser integralizada no </a:t>
            </a:r>
            <a:r>
              <a:rPr lang="pt-BR" sz="2000" dirty="0" smtClean="0"/>
              <a:t>semestre</a:t>
            </a:r>
          </a:p>
          <a:p>
            <a:pPr marL="0" indent="0" algn="just">
              <a:buNone/>
            </a:pPr>
            <a:r>
              <a:rPr lang="pt-BR" sz="2000" dirty="0" smtClean="0"/>
              <a:t> </a:t>
            </a:r>
            <a:r>
              <a:rPr lang="pt-BR" sz="2000" dirty="0"/>
              <a:t>de sua oferta</a:t>
            </a:r>
            <a:r>
              <a:rPr lang="pt-BR" sz="2000" dirty="0" smtClean="0"/>
              <a:t>.</a:t>
            </a:r>
          </a:p>
          <a:p>
            <a:pPr marL="400050" indent="-400050" algn="just">
              <a:buFont typeface="+mj-lt"/>
              <a:buAutoNum type="romanUcPeriod" startAt="3"/>
            </a:pPr>
            <a:r>
              <a:rPr lang="pt-BR" sz="2000" b="1" dirty="0"/>
              <a:t>como composição dos itens I e </a:t>
            </a:r>
            <a:r>
              <a:rPr lang="pt-BR" sz="2000" b="1" dirty="0" smtClean="0"/>
              <a:t>II</a:t>
            </a:r>
            <a:endParaRPr lang="pt-BR" sz="2000" b="1" u="sng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8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64758"/>
            <a:ext cx="8596668" cy="494269"/>
          </a:xfrm>
        </p:spPr>
        <p:txBody>
          <a:bodyPr>
            <a:normAutofit/>
          </a:bodyPr>
          <a:lstStyle/>
          <a:p>
            <a:r>
              <a:rPr lang="pt-BR" sz="2200" b="1" dirty="0">
                <a:solidFill>
                  <a:schemeClr val="accent2">
                    <a:lumMod val="75000"/>
                  </a:schemeClr>
                </a:solidFill>
              </a:rPr>
              <a:t>Validação das Unidades Curriculares Específicas de Extensão</a:t>
            </a:r>
            <a:endParaRPr lang="pt-BR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77334" y="807308"/>
            <a:ext cx="8596668" cy="57170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A</a:t>
            </a:r>
            <a:r>
              <a:rPr lang="pt-BR" sz="2000" dirty="0" smtClean="0"/>
              <a:t>s </a:t>
            </a:r>
            <a:r>
              <a:rPr lang="pt-BR" sz="2000" dirty="0"/>
              <a:t>unidades curriculares específicas de </a:t>
            </a:r>
            <a:r>
              <a:rPr lang="pt-BR" sz="2000" dirty="0" smtClean="0"/>
              <a:t>extensão poderão </a:t>
            </a:r>
            <a:r>
              <a:rPr lang="pt-BR" sz="2000" dirty="0"/>
              <a:t>ser validadas mediante apresentação de certificados de participação </a:t>
            </a:r>
            <a:r>
              <a:rPr lang="pt-BR" sz="2000" dirty="0" smtClean="0"/>
              <a:t>noutras atividades </a:t>
            </a:r>
            <a:r>
              <a:rPr lang="pt-BR" sz="2000" dirty="0"/>
              <a:t>de extensão do </a:t>
            </a:r>
            <a:r>
              <a:rPr lang="pt-BR" sz="2000" dirty="0" err="1" smtClean="0"/>
              <a:t>IFSul</a:t>
            </a:r>
            <a:r>
              <a:rPr lang="pt-BR" sz="2000" dirty="0" smtClean="0"/>
              <a:t> </a:t>
            </a:r>
            <a:r>
              <a:rPr lang="pt-BR" sz="2000" dirty="0"/>
              <a:t>e respeitadas as seguintes regras:</a:t>
            </a:r>
          </a:p>
          <a:p>
            <a:pPr marL="0" indent="0">
              <a:buNone/>
            </a:pPr>
            <a:r>
              <a:rPr lang="pt-BR" sz="2000" dirty="0"/>
              <a:t>I. Não será validada a carga horária de extensão que </a:t>
            </a:r>
            <a:r>
              <a:rPr lang="pt-BR" sz="2000" b="1" dirty="0"/>
              <a:t>já fizer parte de um </a:t>
            </a:r>
            <a:r>
              <a:rPr lang="pt-BR" sz="2000" b="1" dirty="0" smtClean="0"/>
              <a:t>componente curricular </a:t>
            </a:r>
            <a:r>
              <a:rPr lang="pt-BR" sz="2000" b="1" dirty="0"/>
              <a:t>não específico de extensão.</a:t>
            </a:r>
          </a:p>
          <a:p>
            <a:pPr marL="0" indent="0">
              <a:buNone/>
            </a:pPr>
            <a:r>
              <a:rPr lang="pt-BR" sz="2000" dirty="0"/>
              <a:t>II. Para validação de atividades institucionais aprovadas e registradas </a:t>
            </a:r>
            <a:r>
              <a:rPr lang="pt-BR" sz="2000" b="1" dirty="0"/>
              <a:t>será considerada </a:t>
            </a:r>
            <a:r>
              <a:rPr lang="pt-BR" sz="2000" b="1" dirty="0" smtClean="0"/>
              <a:t>a carga </a:t>
            </a:r>
            <a:r>
              <a:rPr lang="pt-BR" sz="2000" b="1" dirty="0"/>
              <a:t>horária constante do respectivo certificado.</a:t>
            </a:r>
          </a:p>
          <a:p>
            <a:pPr marL="0" indent="0">
              <a:buNone/>
            </a:pPr>
            <a:r>
              <a:rPr lang="pt-BR" sz="2000" dirty="0"/>
              <a:t>III. O aluno deverá acumular horas certificadas </a:t>
            </a:r>
            <a:r>
              <a:rPr lang="pt-BR" sz="2000" b="1" dirty="0"/>
              <a:t>até completar a carga horária da </a:t>
            </a:r>
            <a:r>
              <a:rPr lang="pt-BR" sz="2000" b="1" dirty="0" smtClean="0"/>
              <a:t>unidade curricular </a:t>
            </a:r>
            <a:r>
              <a:rPr lang="pt-BR" sz="2000" b="1" dirty="0"/>
              <a:t>específica de extensão do PPC </a:t>
            </a:r>
            <a:r>
              <a:rPr lang="pt-BR" sz="2000" dirty="0"/>
              <a:t>em que estiver matriculado e deseja validação.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dirty="0" smtClean="0"/>
              <a:t>Cada </a:t>
            </a:r>
            <a:r>
              <a:rPr lang="pt-BR" sz="2000" dirty="0"/>
              <a:t>PPC de graduação estabelecerá quais componentes curriculares têm </a:t>
            </a:r>
            <a:r>
              <a:rPr lang="pt-BR" sz="2000" dirty="0" smtClean="0"/>
              <a:t>equivalência </a:t>
            </a:r>
            <a:r>
              <a:rPr lang="pt-BR" sz="2000" dirty="0" err="1" smtClean="0"/>
              <a:t>inter</a:t>
            </a:r>
            <a:r>
              <a:rPr lang="pt-BR" sz="2000" dirty="0" smtClean="0"/>
              <a:t> </a:t>
            </a:r>
            <a:r>
              <a:rPr lang="pt-BR" sz="2000" dirty="0"/>
              <a:t>e </a:t>
            </a:r>
            <a:r>
              <a:rPr lang="pt-BR" sz="2000" dirty="0" err="1"/>
              <a:t>intra</a:t>
            </a:r>
            <a:r>
              <a:rPr lang="pt-BR" sz="2000" dirty="0"/>
              <a:t> curso e </a:t>
            </a:r>
            <a:r>
              <a:rPr lang="pt-BR" sz="2000" dirty="0" err="1"/>
              <a:t>câmpus</a:t>
            </a:r>
            <a:r>
              <a:rPr lang="pt-BR" sz="20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dirty="0" smtClean="0"/>
              <a:t>Unidades </a:t>
            </a:r>
            <a:r>
              <a:rPr lang="pt-BR" sz="2000" dirty="0"/>
              <a:t>curriculares específicas de extensão não poderão ser validadas </a:t>
            </a:r>
            <a:r>
              <a:rPr lang="pt-BR" sz="2000" dirty="0" smtClean="0"/>
              <a:t>por reconhecimento </a:t>
            </a:r>
            <a:r>
              <a:rPr lang="pt-BR" sz="2000" dirty="0"/>
              <a:t>de saberes.</a:t>
            </a:r>
          </a:p>
        </p:txBody>
      </p:sp>
    </p:spTree>
    <p:extLst>
      <p:ext uri="{BB962C8B-B14F-4D97-AF65-F5344CB8AC3E}">
        <p14:creationId xmlns:p14="http://schemas.microsoft.com/office/powerpoint/2010/main" val="193037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988541"/>
            <a:ext cx="8596668" cy="67550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Institucional </a:t>
            </a: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Histórico do </a:t>
            </a: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Aluno</a:t>
            </a:r>
            <a:endParaRPr lang="pt-BR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77334" y="2215978"/>
            <a:ext cx="8596668" cy="4209536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As atividades de extensão previstas nos PPC e planos de ensino deverão </a:t>
            </a:r>
            <a:r>
              <a:rPr lang="pt-BR" dirty="0" smtClean="0"/>
              <a:t>ser </a:t>
            </a:r>
            <a:r>
              <a:rPr lang="pt-BR" b="1" dirty="0" smtClean="0"/>
              <a:t>registradas </a:t>
            </a:r>
            <a:r>
              <a:rPr lang="pt-BR" b="1" dirty="0"/>
              <a:t>na </a:t>
            </a:r>
            <a:r>
              <a:rPr lang="pt-BR" b="1" dirty="0" smtClean="0"/>
              <a:t>PROEX </a:t>
            </a:r>
            <a:r>
              <a:rPr lang="pt-BR" dirty="0"/>
              <a:t>tanto se incluídas como parte integrante de </a:t>
            </a:r>
            <a:r>
              <a:rPr lang="pt-BR" b="1" dirty="0"/>
              <a:t>C</a:t>
            </a:r>
            <a:r>
              <a:rPr lang="pt-BR" b="1" dirty="0" smtClean="0"/>
              <a:t>omponente </a:t>
            </a:r>
            <a:r>
              <a:rPr lang="pt-BR" b="1" dirty="0"/>
              <a:t>C</a:t>
            </a:r>
            <a:r>
              <a:rPr lang="pt-BR" b="1" dirty="0" smtClean="0"/>
              <a:t>urricular </a:t>
            </a:r>
            <a:r>
              <a:rPr lang="pt-BR" b="1" dirty="0"/>
              <a:t>N</a:t>
            </a:r>
            <a:r>
              <a:rPr lang="pt-BR" b="1" dirty="0" smtClean="0"/>
              <a:t>ão </a:t>
            </a:r>
            <a:r>
              <a:rPr lang="pt-BR" b="1" dirty="0"/>
              <a:t>E</a:t>
            </a:r>
            <a:r>
              <a:rPr lang="pt-BR" b="1" dirty="0" smtClean="0"/>
              <a:t>specífico </a:t>
            </a:r>
            <a:r>
              <a:rPr lang="pt-BR" b="1" dirty="0"/>
              <a:t>de Extensão </a:t>
            </a:r>
            <a:r>
              <a:rPr lang="pt-BR" dirty="0"/>
              <a:t>quanto se incluídas como </a:t>
            </a:r>
            <a:r>
              <a:rPr lang="pt-BR" b="1" dirty="0" smtClean="0"/>
              <a:t>Unidades </a:t>
            </a:r>
            <a:r>
              <a:rPr lang="pt-BR" b="1" dirty="0"/>
              <a:t>C</a:t>
            </a:r>
            <a:r>
              <a:rPr lang="pt-BR" b="1" dirty="0" smtClean="0"/>
              <a:t>urriculares </a:t>
            </a:r>
            <a:r>
              <a:rPr lang="pt-BR" b="1" dirty="0"/>
              <a:t>E</a:t>
            </a:r>
            <a:r>
              <a:rPr lang="pt-BR" b="1" dirty="0" smtClean="0"/>
              <a:t>specíficas </a:t>
            </a:r>
            <a:r>
              <a:rPr lang="pt-BR" b="1" dirty="0"/>
              <a:t>de </a:t>
            </a:r>
            <a:r>
              <a:rPr lang="pt-BR" b="1" dirty="0" smtClean="0"/>
              <a:t>Extensão.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No histórico do aluno deverá constar a </a:t>
            </a:r>
            <a:r>
              <a:rPr lang="pt-BR" b="1" dirty="0"/>
              <a:t>carga horária total de extensão </a:t>
            </a:r>
            <a:r>
              <a:rPr lang="pt-BR" dirty="0" smtClean="0"/>
              <a:t>desenvolvida ao </a:t>
            </a:r>
            <a:r>
              <a:rPr lang="pt-BR" dirty="0"/>
              <a:t>longo </a:t>
            </a:r>
            <a:r>
              <a:rPr lang="pt-BR" dirty="0" smtClean="0"/>
              <a:t>do </a:t>
            </a:r>
            <a:r>
              <a:rPr lang="pt-BR" dirty="0"/>
              <a:t>curso.</a:t>
            </a:r>
          </a:p>
        </p:txBody>
      </p:sp>
    </p:spTree>
    <p:extLst>
      <p:ext uri="{BB962C8B-B14F-4D97-AF65-F5344CB8AC3E}">
        <p14:creationId xmlns:p14="http://schemas.microsoft.com/office/powerpoint/2010/main" val="269599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30660"/>
            <a:ext cx="8596668" cy="122743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Processo de Discussão </a:t>
            </a:r>
            <a:b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PROEX / PROEN/ PROPESP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281881"/>
            <a:ext cx="8596668" cy="37594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Reuniões com </a:t>
            </a:r>
            <a:r>
              <a:rPr lang="pt-BR" dirty="0" smtClean="0"/>
              <a:t>PROEX/PROEN/PROPESP para discussão e definição de modelo de proposta a ser apresentado para as câmaras de Ensino, Pesquisa e Extensão</a:t>
            </a:r>
            <a:r>
              <a:rPr lang="pt-B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Convidar </a:t>
            </a:r>
            <a:r>
              <a:rPr lang="pt-BR" dirty="0" err="1" smtClean="0"/>
              <a:t>Profº</a:t>
            </a:r>
            <a:r>
              <a:rPr lang="pt-BR" dirty="0" smtClean="0"/>
              <a:t> André Dala Possa para compartilhar as experiências de </a:t>
            </a:r>
            <a:r>
              <a:rPr lang="pt-BR" dirty="0" err="1" smtClean="0"/>
              <a:t>curricularização</a:t>
            </a:r>
            <a:r>
              <a:rPr lang="pt-BR" dirty="0" smtClean="0"/>
              <a:t> no IFSC e apresentação das </a:t>
            </a:r>
            <a:r>
              <a:rPr lang="pt-BR" smtClean="0"/>
              <a:t>nossas dúvidas.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Elaboração/redação da Minuta de Resolução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Discussão da Minuta de Resolução junto ás </a:t>
            </a:r>
            <a:r>
              <a:rPr lang="pt-BR" dirty="0"/>
              <a:t>câmaras de Ensino, Pesquisa e Extensão.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Encaminhamento ao Colégio de Dirigentes (CODIR) para aprovação.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Encaminhamento ao Colégio de Dirigentes (CODIR) para aprovação.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37162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1108</TotalTime>
  <Words>954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ArialMT</vt:lpstr>
      <vt:lpstr>Trebuchet MS</vt:lpstr>
      <vt:lpstr>Wingdings</vt:lpstr>
      <vt:lpstr>Wingdings 3</vt:lpstr>
      <vt:lpstr>Facetado</vt:lpstr>
      <vt:lpstr>CURRICULARIZAÇÃO DA EXTENSÃO</vt:lpstr>
      <vt:lpstr>OBJETIVOS EM  ANALISAR A  INSERÇÃO DA EXTENSÃO NOS CURRÍCULOS DOS CURSOS DE GRADUAÇÃO DO IFSUL</vt:lpstr>
      <vt:lpstr>A CURRICULARIZAÇÃO A PARTIR DA RESOLUÇÃO 07/2018 PUBLICADA PELO CONSELHO NACIONAL DE EDUCAÇÃO/MINISTÉRIO DA EDUCAÇÃO (CNE/MEC):</vt:lpstr>
      <vt:lpstr>Para fins de curricularização a definição do modelo de proposta de Extensão vinculada à matriz curricular, pode ser distribuída no Projeto Pedagógico dos Cursos (PPC): </vt:lpstr>
      <vt:lpstr>Apresentação do PowerPoint</vt:lpstr>
      <vt:lpstr>Validação das Unidades Curriculares Específicas de Extensão</vt:lpstr>
      <vt:lpstr>Registro Institucional e Histórico do Aluno</vt:lpstr>
      <vt:lpstr>Processo de Discussão  PROEX / PROEN/ PROPESP</vt:lpstr>
    </vt:vector>
  </TitlesOfParts>
  <Company>IFSUL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Gisela Loureiro Duarte</dc:creator>
  <cp:lastModifiedBy>Gisela Loureiro Duarte</cp:lastModifiedBy>
  <cp:revision>42</cp:revision>
  <dcterms:created xsi:type="dcterms:W3CDTF">2017-10-09T12:10:55Z</dcterms:created>
  <dcterms:modified xsi:type="dcterms:W3CDTF">2019-07-02T18:18:14Z</dcterms:modified>
</cp:coreProperties>
</file>