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423" r:id="rId2"/>
    <p:sldId id="404" r:id="rId3"/>
    <p:sldId id="259" r:id="rId4"/>
    <p:sldId id="410" r:id="rId5"/>
    <p:sldId id="415" r:id="rId6"/>
    <p:sldId id="414" r:id="rId7"/>
    <p:sldId id="290" r:id="rId8"/>
    <p:sldId id="425" r:id="rId9"/>
    <p:sldId id="424" r:id="rId10"/>
    <p:sldId id="409" r:id="rId11"/>
    <p:sldId id="282" r:id="rId12"/>
    <p:sldId id="275" r:id="rId13"/>
    <p:sldId id="434" r:id="rId14"/>
    <p:sldId id="438" r:id="rId15"/>
    <p:sldId id="416" r:id="rId16"/>
    <p:sldId id="435" r:id="rId17"/>
    <p:sldId id="436" r:id="rId18"/>
    <p:sldId id="269" r:id="rId19"/>
    <p:sldId id="347" r:id="rId20"/>
    <p:sldId id="348" r:id="rId21"/>
    <p:sldId id="437" r:id="rId22"/>
    <p:sldId id="265" r:id="rId23"/>
    <p:sldId id="427" r:id="rId24"/>
    <p:sldId id="428" r:id="rId25"/>
    <p:sldId id="429" r:id="rId26"/>
    <p:sldId id="430" r:id="rId27"/>
    <p:sldId id="439" r:id="rId28"/>
    <p:sldId id="431" r:id="rId29"/>
    <p:sldId id="440" r:id="rId30"/>
    <p:sldId id="433" r:id="rId31"/>
    <p:sldId id="441" r:id="rId32"/>
    <p:sldId id="330" r:id="rId33"/>
    <p:sldId id="331" r:id="rId34"/>
    <p:sldId id="333" r:id="rId35"/>
    <p:sldId id="337" r:id="rId36"/>
    <p:sldId id="340" r:id="rId37"/>
    <p:sldId id="344" r:id="rId38"/>
    <p:sldId id="338" r:id="rId39"/>
    <p:sldId id="339" r:id="rId40"/>
    <p:sldId id="336" r:id="rId41"/>
    <p:sldId id="335" r:id="rId42"/>
    <p:sldId id="363" r:id="rId43"/>
    <p:sldId id="362" r:id="rId44"/>
    <p:sldId id="358" r:id="rId45"/>
    <p:sldId id="360" r:id="rId46"/>
    <p:sldId id="361" r:id="rId47"/>
    <p:sldId id="315" r:id="rId4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1577" autoAdjust="0"/>
  </p:normalViewPr>
  <p:slideViewPr>
    <p:cSldViewPr>
      <p:cViewPr>
        <p:scale>
          <a:sx n="60" d="100"/>
          <a:sy n="60" d="100"/>
        </p:scale>
        <p:origin x="1460" y="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1D6B1-F27D-4CA2-A003-37AF2B45294E}" type="datetimeFigureOut">
              <a:rPr lang="pt-BR" smtClean="0"/>
              <a:pPr/>
              <a:t>22/05/2019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7E6EA-7127-488C-AD65-AB2E77EE683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402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7E6EA-7127-488C-AD65-AB2E77EE6830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66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22/05/2019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22/05/2019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22/05/2019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22/05/2019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22/05/2019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22/05/2019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22/05/2019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22/05/2019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22/05/2019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22/05/2019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BFC0B-6F41-4820-87A3-719D7676F023}" type="datetimeFigureOut">
              <a:rPr lang="pt-BR" smtClean="0"/>
              <a:pPr/>
              <a:t>22/05/2019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BFC0B-6F41-4820-87A3-719D7676F023}" type="datetimeFigureOut">
              <a:rPr lang="pt-BR" smtClean="0"/>
              <a:pPr/>
              <a:t>22/05/2019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38DA1-AC94-4779-A494-1F93815438A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195736" y="69269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História da alternância</a:t>
            </a:r>
            <a:endParaRPr 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395536" y="89575"/>
            <a:ext cx="8718850" cy="6768425"/>
            <a:chOff x="395536" y="89575"/>
            <a:chExt cx="8718850" cy="676842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10706" t="18500" r="46679" b="29329"/>
            <a:stretch>
              <a:fillRect/>
            </a:stretch>
          </p:blipFill>
          <p:spPr bwMode="auto">
            <a:xfrm>
              <a:off x="395536" y="489497"/>
              <a:ext cx="8136904" cy="5600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2" descr="Foto de Escola Família Agrícola da Região Sul - Efasul."/>
            <p:cNvPicPr>
              <a:picLocks noChangeAspect="1" noChangeArrowheads="1"/>
            </p:cNvPicPr>
            <p:nvPr/>
          </p:nvPicPr>
          <p:blipFill>
            <a:blip r:embed="rId3" cstate="print"/>
            <a:srcRect l="10574" t="20357" r="7648" b="38903"/>
            <a:stretch>
              <a:fillRect/>
            </a:stretch>
          </p:blipFill>
          <p:spPr bwMode="auto">
            <a:xfrm>
              <a:off x="7131446" y="89575"/>
              <a:ext cx="1982940" cy="910454"/>
            </a:xfrm>
            <a:prstGeom prst="rect">
              <a:avLst/>
            </a:prstGeom>
            <a:noFill/>
          </p:spPr>
        </p:pic>
        <p:pic>
          <p:nvPicPr>
            <p:cNvPr id="7" name="Picture 4" descr="Imagem relacionada"/>
            <p:cNvPicPr>
              <a:picLocks noChangeAspect="1" noChangeArrowheads="1"/>
            </p:cNvPicPr>
            <p:nvPr/>
          </p:nvPicPr>
          <p:blipFill>
            <a:blip r:embed="rId4" cstate="email">
              <a:lum bright="32000" contrast="-17000"/>
            </a:blip>
            <a:srcRect/>
            <a:stretch>
              <a:fillRect/>
            </a:stretch>
          </p:blipFill>
          <p:spPr bwMode="auto">
            <a:xfrm>
              <a:off x="6516219" y="4077072"/>
              <a:ext cx="2179231" cy="278092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99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44626"/>
            <a:ext cx="4608512" cy="68480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PRINCÍPIOS BASILARES:</a:t>
            </a:r>
          </a:p>
          <a:p>
            <a:pPr algn="ctr"/>
            <a:endParaRPr lang="pt-BR" sz="1500" b="1" dirty="0" smtClean="0"/>
          </a:p>
          <a:p>
            <a:pPr algn="ctr">
              <a:buFont typeface="Wingdings" pitchFamily="2" charset="2"/>
              <a:buChar char="ü"/>
            </a:pPr>
            <a:r>
              <a:rPr lang="pt-BR" sz="4000" dirty="0" smtClean="0"/>
              <a:t> </a:t>
            </a:r>
            <a:r>
              <a:rPr lang="pt-BR" sz="3200" dirty="0" smtClean="0"/>
              <a:t>Formação escolar baseada na necessidade dos jovens do campo;</a:t>
            </a:r>
          </a:p>
          <a:p>
            <a:pPr algn="ctr">
              <a:buFont typeface="Wingdings" pitchFamily="2" charset="2"/>
              <a:buChar char="ü"/>
            </a:pPr>
            <a:endParaRPr lang="pt-BR" sz="3200" dirty="0" smtClean="0"/>
          </a:p>
          <a:p>
            <a:pPr algn="ctr">
              <a:buFont typeface="Wingdings" pitchFamily="2" charset="2"/>
              <a:buChar char="ü"/>
            </a:pPr>
            <a:r>
              <a:rPr lang="pt-BR" sz="3200" dirty="0" smtClean="0"/>
              <a:t> Família como elemento propulsor do processo formativo;</a:t>
            </a:r>
          </a:p>
          <a:p>
            <a:pPr algn="ctr"/>
            <a:endParaRPr lang="pt-BR" sz="3200" dirty="0" smtClean="0"/>
          </a:p>
          <a:p>
            <a:pPr algn="ctr">
              <a:buFont typeface="Wingdings" pitchFamily="2" charset="2"/>
              <a:buChar char="ü"/>
            </a:pPr>
            <a:r>
              <a:rPr lang="pt-BR" sz="3200" dirty="0" smtClean="0"/>
              <a:t> Dinâmica de formação que altere tempos e espaços educativos</a:t>
            </a:r>
          </a:p>
          <a:p>
            <a:pPr algn="ctr"/>
            <a:endParaRPr lang="pt-BR" sz="32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19642"/>
          <a:stretch>
            <a:fillRect/>
          </a:stretch>
        </p:blipFill>
        <p:spPr bwMode="auto">
          <a:xfrm>
            <a:off x="7164288" y="177946"/>
            <a:ext cx="1714480" cy="1234832"/>
          </a:xfrm>
          <a:prstGeom prst="rect">
            <a:avLst/>
          </a:prstGeom>
          <a:noFill/>
        </p:spPr>
      </p:pic>
      <p:pic>
        <p:nvPicPr>
          <p:cNvPr id="7" name="Picture 4" descr="Imagem relacionada"/>
          <p:cNvPicPr>
            <a:picLocks noChangeAspect="1" noChangeArrowheads="1"/>
          </p:cNvPicPr>
          <p:nvPr/>
        </p:nvPicPr>
        <p:blipFill>
          <a:blip r:embed="rId3" cstate="email">
            <a:lum bright="32000" contrast="-17000"/>
          </a:blip>
          <a:srcRect/>
          <a:stretch>
            <a:fillRect/>
          </a:stretch>
        </p:blipFill>
        <p:spPr bwMode="auto">
          <a:xfrm>
            <a:off x="5004048" y="1574986"/>
            <a:ext cx="4139952" cy="5283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36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13002" t="21282" r="48811" b="28516"/>
          <a:stretch>
            <a:fillRect/>
          </a:stretch>
        </p:blipFill>
        <p:spPr bwMode="auto">
          <a:xfrm>
            <a:off x="814877" y="464150"/>
            <a:ext cx="8005595" cy="591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7668344" y="404664"/>
            <a:ext cx="115212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23528" y="476672"/>
            <a:ext cx="84604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MÉTODO DA PEDAGOGIA DA ALTERNÂNCIA</a:t>
            </a:r>
            <a:endParaRPr lang="pt-BR" sz="3600" b="1" dirty="0"/>
          </a:p>
        </p:txBody>
      </p:sp>
      <p:sp>
        <p:nvSpPr>
          <p:cNvPr id="7" name="Retângulo 6"/>
          <p:cNvSpPr/>
          <p:nvPr/>
        </p:nvSpPr>
        <p:spPr>
          <a:xfrm>
            <a:off x="2915816" y="1124745"/>
            <a:ext cx="288032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baixo 4"/>
          <p:cNvSpPr/>
          <p:nvPr/>
        </p:nvSpPr>
        <p:spPr>
          <a:xfrm>
            <a:off x="3059832" y="4077072"/>
            <a:ext cx="504056" cy="864096"/>
          </a:xfrm>
          <a:prstGeom prst="down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475656" y="494117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Desdobramento específico para conjugar áreas do conhecimento</a:t>
            </a:r>
            <a:endParaRPr lang="pt-BR" sz="2400" dirty="0"/>
          </a:p>
        </p:txBody>
      </p:sp>
      <p:sp>
        <p:nvSpPr>
          <p:cNvPr id="8" name="Seta para baixo 7"/>
          <p:cNvSpPr/>
          <p:nvPr/>
        </p:nvSpPr>
        <p:spPr>
          <a:xfrm>
            <a:off x="3275856" y="1052737"/>
            <a:ext cx="144016" cy="288032"/>
          </a:xfrm>
          <a:prstGeom prst="down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3203848" y="2204866"/>
            <a:ext cx="144016" cy="288032"/>
          </a:xfrm>
          <a:prstGeom prst="down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baixo 9"/>
          <p:cNvSpPr/>
          <p:nvPr/>
        </p:nvSpPr>
        <p:spPr>
          <a:xfrm>
            <a:off x="3203848" y="3284986"/>
            <a:ext cx="144016" cy="288032"/>
          </a:xfrm>
          <a:prstGeom prst="down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4932040" y="5373216"/>
            <a:ext cx="1008112" cy="432048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5796136" y="494117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Reflexões e orientações técnicas contextualizadas</a:t>
            </a:r>
            <a:endParaRPr lang="pt-BR" sz="2400" dirty="0"/>
          </a:p>
        </p:txBody>
      </p:sp>
      <p:pic>
        <p:nvPicPr>
          <p:cNvPr id="14" name="Picture 4" descr="Imagem relacionada"/>
          <p:cNvPicPr>
            <a:picLocks noChangeAspect="1" noChangeArrowheads="1"/>
          </p:cNvPicPr>
          <p:nvPr/>
        </p:nvPicPr>
        <p:blipFill>
          <a:blip r:embed="rId2" cstate="email">
            <a:lum bright="32000" contrast="-17000"/>
          </a:blip>
          <a:srcRect/>
          <a:stretch>
            <a:fillRect/>
          </a:stretch>
        </p:blipFill>
        <p:spPr bwMode="auto">
          <a:xfrm rot="10800000">
            <a:off x="5292080" y="0"/>
            <a:ext cx="3600400" cy="5151420"/>
          </a:xfrm>
          <a:prstGeom prst="rect">
            <a:avLst/>
          </a:prstGeom>
          <a:noFill/>
        </p:spPr>
      </p:pic>
      <p:pic>
        <p:nvPicPr>
          <p:cNvPr id="2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19642"/>
          <a:stretch>
            <a:fillRect/>
          </a:stretch>
        </p:blipFill>
        <p:spPr bwMode="auto">
          <a:xfrm>
            <a:off x="7092283" y="188640"/>
            <a:ext cx="1888063" cy="1116466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611560" y="620688"/>
            <a:ext cx="5616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PLANO DE FORMAÇÃO</a:t>
            </a:r>
          </a:p>
          <a:p>
            <a:pPr algn="ctr"/>
            <a:endParaRPr lang="pt-BR" sz="2400" dirty="0" smtClean="0"/>
          </a:p>
          <a:p>
            <a:pPr algn="ctr"/>
            <a:r>
              <a:rPr lang="pt-BR" sz="2400" b="1" dirty="0" smtClean="0"/>
              <a:t>CONTEÚDO GERAL </a:t>
            </a:r>
            <a:r>
              <a:rPr lang="pt-BR" sz="2400" dirty="0" smtClean="0"/>
              <a:t>– fenômenos naturais e sociais (obedecendo aos </a:t>
            </a:r>
            <a:r>
              <a:rPr lang="pt-BR" sz="2400" dirty="0" err="1" smtClean="0"/>
              <a:t>PCNs</a:t>
            </a:r>
            <a:r>
              <a:rPr lang="pt-BR" sz="2400" dirty="0" smtClean="0"/>
              <a:t>).</a:t>
            </a:r>
          </a:p>
          <a:p>
            <a:pPr algn="ctr"/>
            <a:endParaRPr lang="pt-BR" sz="2400" dirty="0" smtClean="0"/>
          </a:p>
          <a:p>
            <a:pPr algn="ctr"/>
            <a:r>
              <a:rPr lang="pt-BR" sz="2400" b="1" dirty="0" smtClean="0"/>
              <a:t>TEMAS GERADORES  </a:t>
            </a:r>
            <a:r>
              <a:rPr lang="pt-BR" sz="2400" dirty="0" smtClean="0"/>
              <a:t>- coluna vertebral da alternância</a:t>
            </a:r>
          </a:p>
          <a:p>
            <a:pPr algn="ctr"/>
            <a:endParaRPr lang="pt-BR" sz="2400" dirty="0" smtClean="0"/>
          </a:p>
          <a:p>
            <a:pPr algn="ctr"/>
            <a:r>
              <a:rPr lang="pt-BR" sz="2400" b="1" dirty="0" smtClean="0"/>
              <a:t>TEMAS PARA OS PLANOS DE ESTUDO 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25219" r="34422" b="11782"/>
          <a:stretch>
            <a:fillRect/>
          </a:stretch>
        </p:blipFill>
        <p:spPr bwMode="auto">
          <a:xfrm>
            <a:off x="51996" y="1091333"/>
            <a:ext cx="9092004" cy="576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 rot="5400000">
            <a:off x="4058021" y="-3994648"/>
            <a:ext cx="1046440" cy="9125521"/>
          </a:xfrm>
          <a:prstGeom prst="rect">
            <a:avLst/>
          </a:prstGeom>
          <a:solidFill>
            <a:srgbClr val="92D050"/>
          </a:solidFill>
        </p:spPr>
        <p:txBody>
          <a:bodyPr vert="vert270" wrap="square" rtlCol="0">
            <a:spAutoFit/>
          </a:bodyPr>
          <a:lstStyle/>
          <a:p>
            <a:r>
              <a:rPr lang="pt-BR" sz="3200" b="1" dirty="0" smtClean="0"/>
              <a:t>        TEMA </a:t>
            </a:r>
            <a:r>
              <a:rPr lang="pt-BR" sz="3200" b="1" dirty="0" smtClean="0"/>
              <a:t>GERADOR </a:t>
            </a:r>
          </a:p>
          <a:p>
            <a:r>
              <a:rPr lang="pt-BR" sz="2400" dirty="0" smtClean="0"/>
              <a:t>           caracterização </a:t>
            </a:r>
            <a:r>
              <a:rPr lang="pt-BR" sz="2400" dirty="0" smtClean="0"/>
              <a:t>socioambiental</a:t>
            </a:r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37656"/>
          <a:stretch>
            <a:fillRect/>
          </a:stretch>
        </p:blipFill>
        <p:spPr bwMode="auto">
          <a:xfrm>
            <a:off x="7693508" y="44893"/>
            <a:ext cx="1296144" cy="653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04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 l="26756" t="25391" r="23435" b="10626"/>
          <a:stretch>
            <a:fillRect/>
          </a:stretch>
        </p:blipFill>
        <p:spPr bwMode="auto">
          <a:xfrm>
            <a:off x="323528" y="260650"/>
            <a:ext cx="8568952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60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4" y="44626"/>
            <a:ext cx="5760640" cy="67403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Instrumentos Pedagógicos</a:t>
            </a:r>
            <a:endParaRPr lang="pt-BR" sz="1600" b="1" dirty="0" smtClean="0"/>
          </a:p>
          <a:p>
            <a:pPr>
              <a:lnSpc>
                <a:spcPct val="150000"/>
              </a:lnSpc>
            </a:pPr>
            <a:r>
              <a:rPr lang="pt-BR" sz="2400" dirty="0" smtClean="0"/>
              <a:t>- Caderno </a:t>
            </a:r>
            <a:r>
              <a:rPr lang="pt-BR" sz="2400" dirty="0"/>
              <a:t>de acompanhamento;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Caderno </a:t>
            </a:r>
            <a:r>
              <a:rPr lang="pt-BR" sz="2400" dirty="0"/>
              <a:t>de realidade;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Roda </a:t>
            </a:r>
            <a:r>
              <a:rPr lang="pt-BR" sz="2400" dirty="0"/>
              <a:t>de colocação em comum;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Roda </a:t>
            </a:r>
            <a:r>
              <a:rPr lang="pt-BR" sz="2400" dirty="0"/>
              <a:t>de conversa;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- Serões </a:t>
            </a:r>
            <a:r>
              <a:rPr lang="pt-BR" sz="2400" dirty="0"/>
              <a:t>de estudos;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Colaborações </a:t>
            </a:r>
            <a:r>
              <a:rPr lang="pt-BR" sz="2400" dirty="0"/>
              <a:t>externas;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Viagens </a:t>
            </a:r>
            <a:r>
              <a:rPr lang="pt-BR" sz="2400" dirty="0"/>
              <a:t>e visitas de estudos;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Assembleias </a:t>
            </a:r>
            <a:r>
              <a:rPr lang="pt-BR" sz="2400" dirty="0"/>
              <a:t>escolares;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Tutorias;</a:t>
            </a:r>
          </a:p>
          <a:p>
            <a:pPr>
              <a:lnSpc>
                <a:spcPct val="150000"/>
              </a:lnSpc>
            </a:pPr>
            <a:r>
              <a:rPr lang="pt-BR" sz="2400" dirty="0" smtClean="0"/>
              <a:t>- Coletivos de Trabalho;</a:t>
            </a:r>
            <a:endParaRPr lang="pt-BR" sz="2400" dirty="0"/>
          </a:p>
          <a:p>
            <a:pPr>
              <a:lnSpc>
                <a:spcPct val="150000"/>
              </a:lnSpc>
            </a:pPr>
            <a:r>
              <a:rPr lang="pt-BR" sz="2400" dirty="0" smtClean="0"/>
              <a:t>- Visitas </a:t>
            </a:r>
            <a:r>
              <a:rPr lang="pt-BR" sz="2400" dirty="0"/>
              <a:t>às famílias</a:t>
            </a:r>
            <a:r>
              <a:rPr lang="pt-BR" sz="2400" dirty="0" smtClean="0"/>
              <a:t>.</a:t>
            </a:r>
            <a:endParaRPr lang="pt-BR" sz="32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19642"/>
          <a:stretch>
            <a:fillRect/>
          </a:stretch>
        </p:blipFill>
        <p:spPr bwMode="auto">
          <a:xfrm>
            <a:off x="7236296" y="116632"/>
            <a:ext cx="1714480" cy="1234832"/>
          </a:xfrm>
          <a:prstGeom prst="rect">
            <a:avLst/>
          </a:prstGeom>
          <a:noFill/>
        </p:spPr>
      </p:pic>
      <p:pic>
        <p:nvPicPr>
          <p:cNvPr id="8" name="Picture 2" descr="C:\Users\Patricia\Desktop\Fotos EFASUL FETAG 2017\DSC_0440.JPG"/>
          <p:cNvPicPr>
            <a:picLocks noChangeAspect="1" noChangeArrowheads="1"/>
          </p:cNvPicPr>
          <p:nvPr/>
        </p:nvPicPr>
        <p:blipFill rotWithShape="1">
          <a:blip r:embed="rId3" cstate="print">
            <a:lum bright="28000" contrast="-42000"/>
          </a:blip>
          <a:srcRect l="50504" t="3998"/>
          <a:stretch/>
        </p:blipFill>
        <p:spPr bwMode="auto">
          <a:xfrm>
            <a:off x="4953706" y="1351464"/>
            <a:ext cx="4190294" cy="5439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375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37656"/>
          <a:stretch>
            <a:fillRect/>
          </a:stretch>
        </p:blipFill>
        <p:spPr bwMode="auto">
          <a:xfrm>
            <a:off x="7092280" y="101967"/>
            <a:ext cx="1512168" cy="762131"/>
          </a:xfrm>
          <a:prstGeom prst="rect">
            <a:avLst/>
          </a:prstGeom>
          <a:noFill/>
        </p:spPr>
      </p:pic>
      <p:grpSp>
        <p:nvGrpSpPr>
          <p:cNvPr id="3" name="Grupo 2"/>
          <p:cNvGrpSpPr/>
          <p:nvPr/>
        </p:nvGrpSpPr>
        <p:grpSpPr>
          <a:xfrm>
            <a:off x="375439" y="709899"/>
            <a:ext cx="8258015" cy="6021288"/>
            <a:chOff x="508001" y="215424"/>
            <a:chExt cx="8258015" cy="6021288"/>
          </a:xfrm>
        </p:grpSpPr>
        <p:pic>
          <p:nvPicPr>
            <p:cNvPr id="3074" name="Picture 2" descr="C:\Users\Patricia\Desktop\Evento EDUCA-SE 2018\DSC0226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6016" y="836712"/>
              <a:ext cx="4050000" cy="5400000"/>
            </a:xfrm>
            <a:prstGeom prst="rect">
              <a:avLst/>
            </a:prstGeom>
            <a:noFill/>
          </p:spPr>
        </p:pic>
        <p:pic>
          <p:nvPicPr>
            <p:cNvPr id="3075" name="Picture 3" descr="C:\Users\Patricia\Desktop\Evento EDUCA-SE 2018\DSC0226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6016" y="836712"/>
              <a:ext cx="4050000" cy="5400000"/>
            </a:xfrm>
            <a:prstGeom prst="rect">
              <a:avLst/>
            </a:prstGeom>
            <a:noFill/>
          </p:spPr>
        </p:pic>
        <p:sp>
          <p:nvSpPr>
            <p:cNvPr id="2" name="CaixaDeTexto 1"/>
            <p:cNvSpPr txBox="1"/>
            <p:nvPr/>
          </p:nvSpPr>
          <p:spPr>
            <a:xfrm>
              <a:off x="508001" y="215424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pt-BR" sz="3200" b="1" dirty="0"/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608121" y="233848"/>
            <a:ext cx="6173728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CADERNO DE ACOMPANHAMENTO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1605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atricia\Desktop\ESCOLA FAMÍLIA AGRÍCOLA - EFASUL 2017\IMG_20170731_141134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07504" y="136238"/>
            <a:ext cx="4683959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COLOCAÇÃO EM COMUM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55917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578" name="Picture 2" descr="C:\Users\Patricia\Desktop\ESCOLA FAMÍLIA AGRÍCOLA - EFASUL 2017\Visita às famílias EFASUL 2018\Visitas às famílias 2018\P1040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186" y="377608"/>
            <a:ext cx="8616361" cy="6425904"/>
          </a:xfrm>
          <a:prstGeom prst="rect">
            <a:avLst/>
          </a:prstGeom>
          <a:noFill/>
        </p:spPr>
      </p:pic>
      <p:pic>
        <p:nvPicPr>
          <p:cNvPr id="2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19642"/>
          <a:stretch>
            <a:fillRect/>
          </a:stretch>
        </p:blipFill>
        <p:spPr bwMode="auto">
          <a:xfrm>
            <a:off x="7380312" y="31237"/>
            <a:ext cx="1714480" cy="1234832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129417" y="5598380"/>
            <a:ext cx="7056784" cy="1077218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 </a:t>
            </a:r>
          </a:p>
          <a:p>
            <a:r>
              <a:rPr lang="pt-BR" sz="2400" dirty="0" smtClean="0"/>
              <a:t>Acompanhamento de estudantes e famílias</a:t>
            </a:r>
            <a:endParaRPr lang="pt-BR" sz="2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34486" y="0"/>
            <a:ext cx="2553199" cy="76944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pt-BR" sz="4400" b="1" dirty="0"/>
              <a:t>TUTORIAS</a:t>
            </a:r>
            <a:endParaRPr lang="pt-B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19642"/>
          <a:stretch>
            <a:fillRect/>
          </a:stretch>
        </p:blipFill>
        <p:spPr bwMode="auto">
          <a:xfrm>
            <a:off x="7000892" y="142852"/>
            <a:ext cx="1714480" cy="1234832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7" name="Picture 3" descr="https://scontent.fpoa6-1.fna.fbcdn.net/v/t35.0-12/20904489_1236818206430248_300081276_o.jpg?oh=cd271827a8b19d79d941e5f64e49bd96&amp;oe=599746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1571612"/>
            <a:ext cx="8442004" cy="474862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51520" y="332656"/>
            <a:ext cx="1656184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RODAS</a:t>
            </a:r>
            <a:endParaRPr lang="pt-B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-1" y="44626"/>
            <a:ext cx="7338505" cy="65017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05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pt-BR" sz="4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ESCOLA </a:t>
            </a:r>
            <a:r>
              <a:rPr lang="pt-BR" sz="4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FAMÍLIA + </a:t>
            </a:r>
            <a:r>
              <a:rPr lang="pt-BR" sz="4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COMUNIDADE</a:t>
            </a:r>
          </a:p>
          <a:p>
            <a:pPr algn="ctr"/>
            <a:r>
              <a:rPr lang="pt-BR" sz="4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</a:t>
            </a:r>
          </a:p>
          <a:p>
            <a:pPr algn="ctr"/>
            <a:r>
              <a:rPr lang="pt-BR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PEDAGOGIA </a:t>
            </a:r>
            <a:r>
              <a:rPr lang="pt-BR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lang="pt-BR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ALTERNÂNCIA</a:t>
            </a:r>
          </a:p>
          <a:p>
            <a:pPr algn="ctr"/>
            <a:endParaRPr lang="pt-BR" sz="1000" b="1" dirty="0">
              <a:solidFill>
                <a:srgbClr val="006600"/>
              </a:solidFill>
            </a:endParaRPr>
          </a:p>
          <a:p>
            <a:pPr algn="ctr"/>
            <a:r>
              <a:rPr lang="pt-B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experiência da </a:t>
            </a:r>
          </a:p>
          <a:p>
            <a:pPr algn="ctr"/>
            <a:r>
              <a:rPr lang="pt-B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EFASUL</a:t>
            </a:r>
          </a:p>
          <a:p>
            <a:endParaRPr lang="pt-BR" sz="1600" b="1" dirty="0" smtClean="0">
              <a:solidFill>
                <a:srgbClr val="006600"/>
              </a:solidFill>
            </a:endParaRPr>
          </a:p>
          <a:p>
            <a:pPr algn="ctr"/>
            <a:endParaRPr lang="pt-BR" sz="1600" b="1" dirty="0">
              <a:solidFill>
                <a:srgbClr val="006600"/>
              </a:solidFill>
            </a:endParaRPr>
          </a:p>
          <a:p>
            <a:pPr algn="ctr"/>
            <a:endParaRPr lang="pt-BR" sz="1600" b="1" dirty="0" smtClean="0">
              <a:solidFill>
                <a:srgbClr val="006600"/>
              </a:solidFill>
            </a:endParaRPr>
          </a:p>
          <a:p>
            <a:pPr algn="ctr"/>
            <a:endParaRPr lang="pt-BR" sz="1600" b="1" dirty="0">
              <a:solidFill>
                <a:srgbClr val="006600"/>
              </a:solidFill>
            </a:endParaRPr>
          </a:p>
          <a:p>
            <a:pPr algn="ctr"/>
            <a:endParaRPr lang="pt-BR" sz="1600" b="1" dirty="0" smtClean="0">
              <a:solidFill>
                <a:srgbClr val="006600"/>
              </a:solidFill>
            </a:endParaRPr>
          </a:p>
          <a:p>
            <a:pPr algn="ctr"/>
            <a:endParaRPr lang="pt-BR" sz="1600" b="1" dirty="0" smtClean="0">
              <a:solidFill>
                <a:srgbClr val="006600"/>
              </a:solidFill>
            </a:endParaRPr>
          </a:p>
          <a:p>
            <a:pPr algn="ctr"/>
            <a:endParaRPr lang="pt-BR" sz="1600" b="1" dirty="0">
              <a:solidFill>
                <a:srgbClr val="006600"/>
              </a:solidFill>
            </a:endParaRPr>
          </a:p>
          <a:p>
            <a:pPr algn="ctr"/>
            <a:endParaRPr lang="pt-BR" sz="2400" b="1" dirty="0" smtClean="0">
              <a:solidFill>
                <a:srgbClr val="0066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19642"/>
          <a:stretch>
            <a:fillRect/>
          </a:stretch>
        </p:blipFill>
        <p:spPr bwMode="auto">
          <a:xfrm>
            <a:off x="7384012" y="44626"/>
            <a:ext cx="1714480" cy="1234832"/>
          </a:xfrm>
          <a:prstGeom prst="rect">
            <a:avLst/>
          </a:prstGeom>
          <a:noFill/>
        </p:spPr>
      </p:pic>
      <p:pic>
        <p:nvPicPr>
          <p:cNvPr id="7" name="Picture 4" descr="Imagem relacionada"/>
          <p:cNvPicPr>
            <a:picLocks noChangeAspect="1" noChangeArrowheads="1"/>
          </p:cNvPicPr>
          <p:nvPr/>
        </p:nvPicPr>
        <p:blipFill>
          <a:blip r:embed="rId3" cstate="email">
            <a:lum bright="32000" contrast="-17000"/>
          </a:blip>
          <a:srcRect/>
          <a:stretch>
            <a:fillRect/>
          </a:stretch>
        </p:blipFill>
        <p:spPr bwMode="auto">
          <a:xfrm>
            <a:off x="6084168" y="2429408"/>
            <a:ext cx="3498533" cy="4464496"/>
          </a:xfrm>
          <a:prstGeom prst="rect">
            <a:avLst/>
          </a:prstGeom>
          <a:noFill/>
        </p:spPr>
      </p:pic>
      <p:pic>
        <p:nvPicPr>
          <p:cNvPr id="8" name="Picture 1" descr="C:\Users\Patricia\Desktop\ESCOLA FAMÍLIA AGRÍCOLA - EFASUL 2017\Oficina Sal aromatizado EFA maio 2017\DSC_0254.JPG"/>
          <p:cNvPicPr>
            <a:picLocks noChangeAspect="1" noChangeArrowheads="1"/>
          </p:cNvPicPr>
          <p:nvPr/>
        </p:nvPicPr>
        <p:blipFill>
          <a:blip r:embed="rId4" cstate="email">
            <a:lum bright="17000" contrast="-7000"/>
          </a:blip>
          <a:srcRect l="6539" r="7527"/>
          <a:stretch>
            <a:fillRect/>
          </a:stretch>
        </p:blipFill>
        <p:spPr bwMode="auto">
          <a:xfrm>
            <a:off x="32654" y="3717032"/>
            <a:ext cx="6797276" cy="3329444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4478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Users\Patricia\Desktop\ESCOLA FAMÍLIA AGRÍCOLA - EFASUL 2017\20883390_1236818036430265_1886458081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323528" y="5949280"/>
            <a:ext cx="1728192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RODAS</a:t>
            </a:r>
            <a:endParaRPr lang="pt-B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548680"/>
            <a:ext cx="6048672" cy="70788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COLETIVOS DE TRABALHO</a:t>
            </a:r>
            <a:endParaRPr lang="pt-BR" sz="4000" dirty="0"/>
          </a:p>
        </p:txBody>
      </p:sp>
      <p:pic>
        <p:nvPicPr>
          <p:cNvPr id="103426" name="Picture 2" descr="C:\Users\Patricia\Desktop\ESCOLA FAMÍLIA AGRÍCOLA - EFASUL 2017\EFA 2016 novembro\DSC_0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86912" y="2267233"/>
            <a:ext cx="5517232" cy="3664305"/>
          </a:xfrm>
          <a:prstGeom prst="rect">
            <a:avLst/>
          </a:prstGeom>
          <a:noFill/>
        </p:spPr>
      </p:pic>
      <p:pic>
        <p:nvPicPr>
          <p:cNvPr id="103427" name="Picture 3" descr="C:\Users\Patricia\Desktop\ESCOLA FAMÍLIA AGRÍCOLA - EFASUL 2017\Fotos aulas de agrárias abril 2017\DSC_0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8" y="1340770"/>
            <a:ext cx="4608512" cy="3060773"/>
          </a:xfrm>
          <a:prstGeom prst="rect">
            <a:avLst/>
          </a:prstGeom>
          <a:noFill/>
        </p:spPr>
      </p:pic>
      <p:pic>
        <p:nvPicPr>
          <p:cNvPr id="5" name="Picture 3" descr="C:\Users\Patricia\Desktop\Fotos EFASUL FETAG 2017\DSC_0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3" y="3789040"/>
            <a:ext cx="4644008" cy="3084348"/>
          </a:xfrm>
          <a:prstGeom prst="rect">
            <a:avLst/>
          </a:prstGeom>
          <a:noFill/>
        </p:spPr>
      </p:pic>
      <p:pic>
        <p:nvPicPr>
          <p:cNvPr id="6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5" cstate="print"/>
          <a:srcRect l="10574" t="20357" r="7648" b="19642"/>
          <a:stretch>
            <a:fillRect/>
          </a:stretch>
        </p:blipFill>
        <p:spPr bwMode="auto">
          <a:xfrm>
            <a:off x="7164288" y="1"/>
            <a:ext cx="1714480" cy="1234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14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https://scontent.fpoa6-1.fna.fbcdn.net/v/t35.0-12/20861171_1236818069763595_24061051_o.jpg?oh=5b086d1f5441f56543e1a5c7ab30ad25&amp;oe=5997672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6342" y="1556794"/>
            <a:ext cx="5572164" cy="3134342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19642"/>
          <a:stretch>
            <a:fillRect/>
          </a:stretch>
        </p:blipFill>
        <p:spPr bwMode="auto">
          <a:xfrm>
            <a:off x="7394026" y="72972"/>
            <a:ext cx="1714480" cy="1234832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142087" y="724465"/>
            <a:ext cx="715975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INTEGRAÇÃO DA ESCOLA-FAMÍLIA</a:t>
            </a:r>
            <a:endParaRPr lang="pt-BR" sz="3600" dirty="0"/>
          </a:p>
        </p:txBody>
      </p:sp>
      <p:pic>
        <p:nvPicPr>
          <p:cNvPr id="19458" name="Picture 2" descr="https://scontent.fpoa6-1.fna.fbcdn.net/v/t34.0-12/20863720_1236818166430252_687720189_n.jpg?oh=912e6b83fdd5e216e8e9e9e9f288eaae&amp;oe=599729C6"/>
          <p:cNvPicPr>
            <a:picLocks noChangeAspect="1" noChangeArrowheads="1"/>
          </p:cNvPicPr>
          <p:nvPr/>
        </p:nvPicPr>
        <p:blipFill>
          <a:blip r:embed="rId4" cstate="print"/>
          <a:srcRect t="19480"/>
          <a:stretch>
            <a:fillRect/>
          </a:stretch>
        </p:blipFill>
        <p:spPr bwMode="auto">
          <a:xfrm>
            <a:off x="179513" y="1700809"/>
            <a:ext cx="3203491" cy="4585688"/>
          </a:xfrm>
          <a:prstGeom prst="rect">
            <a:avLst/>
          </a:prstGeom>
          <a:noFill/>
        </p:spPr>
      </p:pic>
      <p:pic>
        <p:nvPicPr>
          <p:cNvPr id="19460" name="Picture 4" descr="https://scontent.fpoa6-1.fna.fbcdn.net/v/t35.0-12/20883967_1236818249763577_1845393610_o.jpg?oh=2f2d62b213d2f49d5af59dd8322c5ca2&amp;oe=599734B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2" y="4286256"/>
            <a:ext cx="4026748" cy="2265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6246" t="23976" r="32208" b="8830"/>
          <a:stretch/>
        </p:blipFill>
        <p:spPr bwMode="auto">
          <a:xfrm>
            <a:off x="755576" y="723529"/>
            <a:ext cx="5112568" cy="612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 descr="C:\Users\Patricia\Desktop\ESCOLA FAMÍLIA AGRÍCOLA - EFASUL 2017\Visitas técnicas EFASUL 2017\Gabriel\DSC_0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03906" y="1427305"/>
            <a:ext cx="4374702" cy="2905487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107504" y="46366"/>
            <a:ext cx="715975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INTEGRAÇÃO DA ESCOLA-FAMÍLIA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26244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 l="36799" t="18329" r="32762" b="8829"/>
          <a:stretch>
            <a:fillRect/>
          </a:stretch>
        </p:blipFill>
        <p:spPr bwMode="auto">
          <a:xfrm>
            <a:off x="467544" y="2"/>
            <a:ext cx="5256584" cy="668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 descr="C:\Users\Patricia\Desktop\ESCOLA FAMÍLIA AGRÍCOLA - EFASUL 2017\Visita às famílias EFASUL 2018\DSC01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5648" y="332656"/>
            <a:ext cx="3168352" cy="2376264"/>
          </a:xfrm>
          <a:prstGeom prst="rect">
            <a:avLst/>
          </a:prstGeom>
          <a:noFill/>
        </p:spPr>
      </p:pic>
      <p:pic>
        <p:nvPicPr>
          <p:cNvPr id="101380" name="Picture 4" descr="C:\Users\Patricia\Desktop\ESCOLA FAMÍLIA AGRÍCOLA - EFASUL 2017\Visita às famílias EFASUL 2018\2018_04_04_Endrill\DSCN0380.JPG"/>
          <p:cNvPicPr>
            <a:picLocks noChangeAspect="1" noChangeArrowheads="1"/>
          </p:cNvPicPr>
          <p:nvPr/>
        </p:nvPicPr>
        <p:blipFill>
          <a:blip r:embed="rId4" cstate="print"/>
          <a:srcRect t="1480" r="31282"/>
          <a:stretch>
            <a:fillRect/>
          </a:stretch>
        </p:blipFill>
        <p:spPr bwMode="auto">
          <a:xfrm>
            <a:off x="5821606" y="2924946"/>
            <a:ext cx="3322396" cy="3573016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603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l="37353" t="20298" r="33315" b="8829"/>
          <a:stretch>
            <a:fillRect/>
          </a:stretch>
        </p:blipFill>
        <p:spPr bwMode="auto">
          <a:xfrm>
            <a:off x="0" y="216632"/>
            <a:ext cx="4909391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C:\Users\Patricia\Desktop\ESCOLA FAMÍLIA AGRÍCOLA - EFASUL 2017\Visitas Técnicas EFASUL 2018 1\DSC021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0651" y="764706"/>
            <a:ext cx="3793351" cy="505780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5063556" y="59188"/>
            <a:ext cx="4032448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VISITAS TÉCNICAS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83674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 l="37353" t="21282" r="33315" b="9813"/>
          <a:stretch>
            <a:fillRect/>
          </a:stretch>
        </p:blipFill>
        <p:spPr bwMode="auto">
          <a:xfrm>
            <a:off x="-17648" y="-1"/>
            <a:ext cx="5165899" cy="682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 descr="C:\Users\Patricia\Desktop\ESCOLA FAMÍLIA AGRÍCOLA - EFASUL 2017\Visitas Técnicas EFASUL 2018 1\DSC02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792065"/>
            <a:ext cx="3003799" cy="4005064"/>
          </a:xfrm>
          <a:prstGeom prst="rect">
            <a:avLst/>
          </a:prstGeom>
          <a:noFill/>
        </p:spPr>
      </p:pic>
      <p:pic>
        <p:nvPicPr>
          <p:cNvPr id="107524" name="Picture 4" descr="C:\Users\Patricia\Desktop\ESCOLA FAMÍLIA AGRÍCOLA - EFASUL 2017\Visitas Técnicas EFASUL 2018 1\DSC02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1620" y="28801"/>
            <a:ext cx="2688299" cy="2016224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4764012" y="5775223"/>
            <a:ext cx="4251947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VIAGENS DE ESTUDO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8746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 l="36246" t="20297" r="32762" b="9813"/>
          <a:stretch>
            <a:fillRect/>
          </a:stretch>
        </p:blipFill>
        <p:spPr bwMode="auto">
          <a:xfrm>
            <a:off x="7910" y="142349"/>
            <a:ext cx="5184576" cy="657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 l="38460" t="21282" r="34422" b="17688"/>
          <a:stretch>
            <a:fillRect/>
          </a:stretch>
        </p:blipFill>
        <p:spPr bwMode="auto">
          <a:xfrm>
            <a:off x="5615608" y="836712"/>
            <a:ext cx="352839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892053" y="105942"/>
            <a:ext cx="4251947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VIAGENS DE ESTUDO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38403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 l="36246" t="18329" r="32208" b="9813"/>
          <a:stretch>
            <a:fillRect/>
          </a:stretch>
        </p:blipFill>
        <p:spPr bwMode="auto">
          <a:xfrm>
            <a:off x="179512" y="14401"/>
            <a:ext cx="54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C:\Users\Patricia\Desktop\ESCOLA FAMÍLIA AGRÍCOLA - EFASUL 2017\estágio vivência EFASUL\Taina_Familia Seefeldt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4148" y="888253"/>
            <a:ext cx="3203847" cy="2402884"/>
          </a:xfrm>
          <a:prstGeom prst="rect">
            <a:avLst/>
          </a:prstGeom>
          <a:noFill/>
        </p:spPr>
      </p:pic>
      <p:pic>
        <p:nvPicPr>
          <p:cNvPr id="105476" name="Picture 4" descr="C:\Users\Patricia\Desktop\ESCOLA FAMÍLIA AGRÍCOLA - EFASUL 2017\estágio vivência EFASUL\Rosemari_ Familia Aquino Ferreira_   trabalho parreir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8045" y="3291137"/>
            <a:ext cx="2736051" cy="3648067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5089240" y="14401"/>
            <a:ext cx="4032448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ESTÁGIOS DE VIVÊNCIA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819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 l="36246" t="20297" r="32762" b="9813"/>
          <a:stretch>
            <a:fillRect/>
          </a:stretch>
        </p:blipFill>
        <p:spPr bwMode="auto">
          <a:xfrm>
            <a:off x="7910" y="142349"/>
            <a:ext cx="5184576" cy="657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 l="38460" t="21282" r="34422" b="17688"/>
          <a:stretch>
            <a:fillRect/>
          </a:stretch>
        </p:blipFill>
        <p:spPr bwMode="auto">
          <a:xfrm>
            <a:off x="5615608" y="836712"/>
            <a:ext cx="3528392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892053" y="105942"/>
            <a:ext cx="4251947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VIAGENS DE ESTUDO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19548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0987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611560" y="5085184"/>
            <a:ext cx="8136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solidFill>
                  <a:schemeClr val="bg1"/>
                </a:solidFill>
              </a:rPr>
              <a:t>Uma experiência de educação do campo e pedagogia da alternância</a:t>
            </a:r>
            <a:endParaRPr lang="pt-BR" sz="2200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Imagem relacionada"/>
          <p:cNvPicPr>
            <a:picLocks noChangeAspect="1" noChangeArrowheads="1"/>
          </p:cNvPicPr>
          <p:nvPr/>
        </p:nvPicPr>
        <p:blipFill>
          <a:blip r:embed="rId3" cstate="email">
            <a:lum bright="13000" contrast="14000"/>
          </a:blip>
          <a:srcRect r="21478" b="19707"/>
          <a:stretch>
            <a:fillRect/>
          </a:stretch>
        </p:blipFill>
        <p:spPr bwMode="auto">
          <a:xfrm>
            <a:off x="4139952" y="241311"/>
            <a:ext cx="864096" cy="903354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6246" t="24163" r="32762" b="9813"/>
          <a:stretch/>
        </p:blipFill>
        <p:spPr bwMode="auto">
          <a:xfrm>
            <a:off x="-40568" y="824367"/>
            <a:ext cx="5472608" cy="597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 descr="C:\Users\Patricia\Desktop\ESCOLA FAMÍLIA AGRÍCOLA - EFASUL 2017\Visita tecnica Darlan 2018\DSC017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20025" y="1290538"/>
            <a:ext cx="3729377" cy="2797033"/>
          </a:xfrm>
          <a:prstGeom prst="rect">
            <a:avLst/>
          </a:prstGeom>
          <a:noFill/>
        </p:spPr>
      </p:pic>
      <p:pic>
        <p:nvPicPr>
          <p:cNvPr id="108548" name="Picture 4" descr="C:\Users\Patricia\Desktop\ESCOLA FAMÍLIA AGRÍCOLA - EFASUL 2017\Visita tecnica Darlan 2018\DSC017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8569" y="4553743"/>
            <a:ext cx="2992794" cy="2244596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-6694" y="59188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20005" y="128391"/>
            <a:ext cx="7620348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PROJETO PROFISSIONAL DO JOVEM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23809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Patricia\Desktop\ESCOLA FAMÍLIA AGRÍCOLA - EFASUL 2017\Visitas técnicas EFASUL 2017\Tainá e Mikael\DSC_0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012160" y="0"/>
            <a:ext cx="2987824" cy="3693319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pt-BR" sz="2400" dirty="0" smtClean="0"/>
              <a:t>A alegria não chega apenas no encontro do achado, mas faz parte do processo da busca. E ensinar e aprender não pode dar-se fora da procura, fora da boniteza e da alegria.</a:t>
            </a:r>
          </a:p>
          <a:p>
            <a:pPr algn="r"/>
            <a:r>
              <a:rPr lang="pt-BR" dirty="0" smtClean="0"/>
              <a:t>Paulo Freire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34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Patricia\Desktop\ESCOLA FAMÍLIA AGRÍCOLA - EFASUL 2017\Fotografias Início das aulas AlholMulheres março 2017\DSC_0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472" y="3701578"/>
            <a:ext cx="4752528" cy="3156422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28498" t="20297" r="25567" b="27531"/>
          <a:stretch>
            <a:fillRect/>
          </a:stretch>
        </p:blipFill>
        <p:spPr bwMode="auto">
          <a:xfrm>
            <a:off x="1" y="188641"/>
            <a:ext cx="5868144" cy="374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C:\Users\Patricia\Desktop\ESCOLA FAMÍLIA AGRÍCOLA - EFASUL 2017\Fotografias Início das aulas AlholMulheres março 2017\DSC_0314.JPG"/>
          <p:cNvPicPr>
            <a:picLocks noChangeAspect="1" noChangeArrowheads="1"/>
          </p:cNvPicPr>
          <p:nvPr/>
        </p:nvPicPr>
        <p:blipFill>
          <a:blip r:embed="rId4" cstate="print"/>
          <a:srcRect l="21304" b="21687"/>
          <a:stretch>
            <a:fillRect/>
          </a:stretch>
        </p:blipFill>
        <p:spPr bwMode="auto">
          <a:xfrm rot="5400000">
            <a:off x="5233353" y="1183476"/>
            <a:ext cx="3744416" cy="2474831"/>
          </a:xfrm>
          <a:prstGeom prst="rect">
            <a:avLst/>
          </a:prstGeom>
          <a:noFill/>
        </p:spPr>
      </p:pic>
      <p:pic>
        <p:nvPicPr>
          <p:cNvPr id="16389" name="Picture 5" descr="C:\Users\Patricia\Desktop\ESCOLA FAMÍLIA AGRÍCOLA - EFASUL 2017\Fotografias Início das aulas AlholMulheres março 2017\DSC_03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203367" y="4603966"/>
            <a:ext cx="2708920" cy="1799147"/>
          </a:xfrm>
          <a:prstGeom prst="rect">
            <a:avLst/>
          </a:prstGeom>
          <a:noFill/>
        </p:spPr>
      </p:pic>
      <p:pic>
        <p:nvPicPr>
          <p:cNvPr id="16390" name="Picture 6" descr="C:\Users\Patricia\Desktop\ESCOLA FAMÍLIA AGRÍCOLA - EFASUL 2017\Fotografias Início das aulas AlholMulheres março 2017\DSC_0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830108" y="4476148"/>
            <a:ext cx="2862534" cy="1901171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7" cstate="print"/>
          <a:srcRect l="10574" t="20357" r="7648" b="38104"/>
          <a:stretch>
            <a:fillRect/>
          </a:stretch>
        </p:blipFill>
        <p:spPr bwMode="auto">
          <a:xfrm>
            <a:off x="8240836" y="44626"/>
            <a:ext cx="795661" cy="396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 l="37353" t="20297" r="33315" b="10797"/>
          <a:stretch>
            <a:fillRect/>
          </a:stretch>
        </p:blipFill>
        <p:spPr bwMode="auto">
          <a:xfrm>
            <a:off x="323528" y="0"/>
            <a:ext cx="5148064" cy="679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 descr="C:\Users\Patricia\Desktop\ESCOLA FAMÍLIA AGRÍCOLA - EFASUL 2017\Visitas técnicas aula Marcelo 2018 EFASUL\DSC017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7564" y="404664"/>
            <a:ext cx="3936437" cy="2952328"/>
          </a:xfrm>
          <a:prstGeom prst="rect">
            <a:avLst/>
          </a:prstGeom>
          <a:noFill/>
        </p:spPr>
      </p:pic>
      <p:pic>
        <p:nvPicPr>
          <p:cNvPr id="87044" name="Picture 4" descr="C:\Users\Patricia\Desktop\ESCOLA FAMÍLIA AGRÍCOLA - EFASUL 2017\Visitas técnicas aula Marcelo 2018 EFASUL\DSC01725.JPG"/>
          <p:cNvPicPr>
            <a:picLocks noChangeAspect="1" noChangeArrowheads="1"/>
          </p:cNvPicPr>
          <p:nvPr/>
        </p:nvPicPr>
        <p:blipFill>
          <a:blip r:embed="rId5" cstate="print"/>
          <a:srcRect l="5724" t="19110" r="11466" b="11245"/>
          <a:stretch>
            <a:fillRect/>
          </a:stretch>
        </p:blipFill>
        <p:spPr bwMode="auto">
          <a:xfrm>
            <a:off x="5376752" y="3573016"/>
            <a:ext cx="3767248" cy="2376264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36718" t="18702" r="32843" b="12392"/>
          <a:stretch>
            <a:fillRect/>
          </a:stretch>
        </p:blipFill>
        <p:spPr bwMode="auto">
          <a:xfrm>
            <a:off x="179512" y="-15492"/>
            <a:ext cx="5400600" cy="687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0114" name="Picture 2" descr="C:\Users\Patricia\Desktop\ESCOLA FAMÍLIA AGRÍCOLA - EFASUL 2017\Fotos EFASUL FETAG 2017\DSC00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9" y="404665"/>
            <a:ext cx="3480387" cy="2610290"/>
          </a:xfrm>
          <a:prstGeom prst="rect">
            <a:avLst/>
          </a:prstGeom>
          <a:noFill/>
        </p:spPr>
      </p:pic>
      <p:pic>
        <p:nvPicPr>
          <p:cNvPr id="90115" name="Picture 3" descr="C:\Users\Patricia\Desktop\ESCOLA FAMÍLIA AGRÍCOLA - EFASUL 2017\Fotos EFASUL FETAG 2017\DSC004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532165" y="3620964"/>
            <a:ext cx="3263896" cy="24479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Patricia\Desktop\ESCOLA FAMÍLIA AGRÍCOLA - EFASUL 2017\Visita tecnica Darlan 2018\DSC01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544949" cy="6408712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Patricia\Desktop\ESCOLA FAMÍLIA AGRÍCOLA - EFASUL 2017\Visitas técnicas EFASUL 2017\Patrick\DSCN0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683"/>
            <a:ext cx="8496944" cy="6373683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211960" y="332656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2000" dirty="0" smtClean="0"/>
              <a:t>Não basta saber ler que 'Eva viu a uva'. É preciso compreender qual a posição que Eva ocupa no seu contexto social, quem trabalha para produzir a uva e quem lucra com esse trabalho.</a:t>
            </a:r>
          </a:p>
          <a:p>
            <a:endParaRPr lang="pt-BR" dirty="0" smtClean="0"/>
          </a:p>
          <a:p>
            <a:pPr algn="r"/>
            <a:r>
              <a:rPr lang="pt-BR" dirty="0" smtClean="0"/>
              <a:t>Paulo Freire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Patricia\Desktop\ESCOLA FAMÍLIA AGRÍCOLA - EFASUL 2017\Visitas técnicas EFASUL 2017\Gabriel\DSC_0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010"/>
            <a:ext cx="9144000" cy="6073047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2915816" y="188640"/>
            <a:ext cx="6228184" cy="80021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>
            <a:spAutoFit/>
          </a:bodyPr>
          <a:lstStyle/>
          <a:p>
            <a:r>
              <a:rPr lang="pt-BR" sz="2400" dirty="0" smtClean="0"/>
              <a:t>Ninguém é sujeito da autonomia de ninguém</a:t>
            </a:r>
            <a:r>
              <a:rPr lang="pt-BR" sz="2800" dirty="0" smtClean="0"/>
              <a:t>.</a:t>
            </a:r>
          </a:p>
          <a:p>
            <a:pPr algn="r"/>
            <a:r>
              <a:rPr lang="pt-BR" dirty="0" smtClean="0"/>
              <a:t>Paulo Freire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Patricia\Desktop\ESCOLA FAMÍLIA AGRÍCOLA - EFASUL 2017\Visitas técnicas EFASUL 2017\Felipe Vargas\DSC_0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661426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23528" y="0"/>
            <a:ext cx="8496944" cy="1477328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 smtClean="0"/>
              <a:t>Ai daqueles que pararem com sua capacidade de sonhar, de invejar sua coragem de anunciar e denunciar. Ai daqueles que, em lugar de visitar de vez em quando o amanha pelo profundo engajamento com o hoje, com o aqui e o agora, se atrelarem a um passado de exploração e de rotina.</a:t>
            </a:r>
          </a:p>
          <a:p>
            <a:pPr algn="r"/>
            <a:r>
              <a:rPr lang="pt-BR" dirty="0" smtClean="0"/>
              <a:t>Paulo Freire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Users\Patricia\Desktop\ESCOLA FAMÍLIA AGRÍCOLA - EFASUL 2017\Visitas técnicas EFASUL 2017\Marino\DSCN0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31" y="242161"/>
            <a:ext cx="8496943" cy="6373681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23528" y="188640"/>
            <a:ext cx="4572000" cy="1477328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>
            <a:spAutoFit/>
          </a:bodyPr>
          <a:lstStyle/>
          <a:p>
            <a:r>
              <a:rPr lang="pt-BR" sz="2400" dirty="0" smtClean="0"/>
              <a:t>Não é no silêncio que os homens se fazem, mas na palavra, no trabalho, na ação-reflexão</a:t>
            </a:r>
          </a:p>
          <a:p>
            <a:pPr algn="r"/>
            <a:r>
              <a:rPr lang="pt-BR" dirty="0" smtClean="0"/>
              <a:t>Paulo Freire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esultado de imagem para FÃRUM DA AGRICULTURA FAMILI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480718" cy="4005187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19642"/>
          <a:stretch>
            <a:fillRect/>
          </a:stretch>
        </p:blipFill>
        <p:spPr bwMode="auto">
          <a:xfrm>
            <a:off x="7020272" y="332656"/>
            <a:ext cx="1858496" cy="133855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0" y="4200487"/>
            <a:ext cx="9144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 smtClean="0"/>
              <a:t>A EFASUL surgiu a partir de </a:t>
            </a:r>
            <a:r>
              <a:rPr lang="pt-BR" sz="2200" dirty="0" smtClean="0"/>
              <a:t>demandas </a:t>
            </a:r>
            <a:r>
              <a:rPr lang="pt-BR" sz="2200" dirty="0" smtClean="0"/>
              <a:t>apontadas </a:t>
            </a:r>
            <a:r>
              <a:rPr lang="pt-BR" sz="2200" dirty="0"/>
              <a:t>n</a:t>
            </a:r>
            <a:r>
              <a:rPr lang="pt-BR" sz="2200" dirty="0" smtClean="0"/>
              <a:t>o Fórum da Agricultura </a:t>
            </a:r>
            <a:r>
              <a:rPr lang="pt-BR" sz="2200" dirty="0" smtClean="0"/>
              <a:t>Familiar</a:t>
            </a:r>
            <a:r>
              <a:rPr lang="pt-BR" sz="2200" dirty="0"/>
              <a:t>.</a:t>
            </a:r>
            <a:endParaRPr lang="pt-BR" sz="2200" dirty="0" smtClean="0"/>
          </a:p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pt-BR" sz="2400" b="1" dirty="0" smtClean="0">
                <a:latin typeface="Arial Black" panose="020B0A04020102020204" pitchFamily="34" charset="0"/>
              </a:rPr>
              <a:t> 2013</a:t>
            </a:r>
            <a:r>
              <a:rPr lang="pt-BR" sz="2200" dirty="0" smtClean="0"/>
              <a:t> cria-se um Grupo </a:t>
            </a:r>
            <a:r>
              <a:rPr lang="pt-BR" sz="2200" dirty="0" smtClean="0"/>
              <a:t>de Trabalho heterogêneo, </a:t>
            </a:r>
            <a:endParaRPr lang="pt-BR" sz="2200" dirty="0" smtClean="0"/>
          </a:p>
          <a:p>
            <a:pPr algn="ctr"/>
            <a:r>
              <a:rPr lang="pt-BR" sz="2200" b="1" dirty="0" smtClean="0"/>
              <a:t>constituído </a:t>
            </a:r>
            <a:r>
              <a:rPr lang="pt-BR" sz="2200" b="1" dirty="0" smtClean="0"/>
              <a:t>por movimentos sociais</a:t>
            </a:r>
            <a:r>
              <a:rPr lang="pt-BR" sz="2200" dirty="0" smtClean="0"/>
              <a:t>, organizações não governamentais, instituições públicas, instituições de ensino e pesquisa do Território </a:t>
            </a:r>
            <a:r>
              <a:rPr lang="pt-BR" sz="2200" dirty="0"/>
              <a:t>Zona Sul </a:t>
            </a:r>
            <a:endParaRPr lang="pt-BR" sz="2200" dirty="0" smtClean="0"/>
          </a:p>
          <a:p>
            <a:pPr algn="ctr"/>
            <a:r>
              <a:rPr lang="pt-BR" sz="2200" dirty="0" smtClean="0"/>
              <a:t>(Entre elas IFSUL</a:t>
            </a:r>
            <a:r>
              <a:rPr lang="pt-BR" sz="2200" dirty="0"/>
              <a:t>, EMBRAPA, EMATER, CAPA, UNAIC, UFPEL, MST, FURG</a:t>
            </a:r>
            <a:r>
              <a:rPr lang="pt-BR" sz="2200" dirty="0" smtClean="0"/>
              <a:t>)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99238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Patricia\Desktop\ESCOLA FAMÍLIA AGRÍCOLA - EFASUL 2017\Visita às famílias EFASUL 2018\2018_04_05_Taina_Mikael\DSCN0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646"/>
            <a:ext cx="8424936" cy="6318702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95536" y="260648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Não há saber mais, nem saber menos. Há saberes diferentes</a:t>
            </a:r>
            <a:r>
              <a:rPr lang="pt-BR" dirty="0" smtClean="0"/>
              <a:t>.</a:t>
            </a:r>
          </a:p>
          <a:p>
            <a:r>
              <a:rPr lang="pt-BR" dirty="0" smtClean="0"/>
              <a:t>Paulo Freire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Patricia\Desktop\ESCOLA FAMÍLIA AGRÍCOLA - EFASUL 2017\Visita às famílias EFASUL 2018\2018_04_03_Eduarda\DSCN0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9" y="260650"/>
            <a:ext cx="8400287" cy="6301178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5292080" y="188640"/>
            <a:ext cx="3851920" cy="2523768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t-BR" sz="2000" dirty="0" smtClean="0"/>
              <a:t>Eu sou um intelectual que não tem medo de ser amoroso. Amo as gentes e amo o mundo. E é porque amo as pessoas e amo o mundo que eu brigo para que a justiça social se implante antes da caridade.</a:t>
            </a:r>
          </a:p>
          <a:p>
            <a:pPr algn="r"/>
            <a:r>
              <a:rPr lang="pt-BR" dirty="0" smtClean="0"/>
              <a:t>Paulo Freire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71600" y="260648"/>
            <a:ext cx="6552728" cy="70788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COMO SOBREVIVEMOS?</a:t>
            </a:r>
            <a:endParaRPr lang="pt-BR" sz="4000" b="1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22266" r="21140" b="6250"/>
          <a:stretch>
            <a:fillRect/>
          </a:stretch>
        </p:blipFill>
        <p:spPr bwMode="auto">
          <a:xfrm>
            <a:off x="827584" y="1340768"/>
            <a:ext cx="7416824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l="29100" r="29172"/>
          <a:stretch>
            <a:fillRect/>
          </a:stretch>
        </p:blipFill>
        <p:spPr bwMode="auto">
          <a:xfrm>
            <a:off x="2051720" y="0"/>
            <a:ext cx="5184576" cy="686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29121" r="29371"/>
          <a:stretch>
            <a:fillRect/>
          </a:stretch>
        </p:blipFill>
        <p:spPr bwMode="auto">
          <a:xfrm>
            <a:off x="827584" y="0"/>
            <a:ext cx="5184576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300192" y="836713"/>
            <a:ext cx="2483768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PREVISÃO DE CURSOS PARA 2018</a:t>
            </a:r>
          </a:p>
          <a:p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ABELHAS NATIVAS E PERSPECTIVAS DA APICULTURA PARA AAGRICULTURA FAMILIAR;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INSUMOS AGROECOLÓGICOS MÓDULO II – preparados biológicos, mineralizantes e cromatografia</a:t>
            </a:r>
          </a:p>
          <a:p>
            <a:endParaRPr lang="pt-BR" dirty="0" smtClean="0"/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 l="36246" t="18329" r="32762" b="9813"/>
          <a:stretch>
            <a:fillRect/>
          </a:stretch>
        </p:blipFill>
        <p:spPr bwMode="auto">
          <a:xfrm>
            <a:off x="1763688" y="-1"/>
            <a:ext cx="5544616" cy="685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 l="10788" t="7501" r="11178" b="3907"/>
          <a:stretch>
            <a:fillRect/>
          </a:stretch>
        </p:blipFill>
        <p:spPr bwMode="auto">
          <a:xfrm>
            <a:off x="344626" y="692696"/>
            <a:ext cx="8799377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251520" y="-99390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 smtClean="0"/>
              <a:t>APOAI.SE</a:t>
            </a:r>
            <a:endParaRPr lang="pt-BR" sz="6000" dirty="0"/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971800" y="2362200"/>
            <a:ext cx="25908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81000" y="533400"/>
            <a:ext cx="50292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41275">
            <a:solidFill>
              <a:srgbClr val="003300">
                <a:alpha val="9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7881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lum bright="6000" contrast="16000"/>
          </a:blip>
          <a:srcRect/>
          <a:stretch>
            <a:fillRect/>
          </a:stretch>
        </p:blipFill>
        <p:spPr bwMode="auto">
          <a:xfrm>
            <a:off x="3563888" y="-550450"/>
            <a:ext cx="6048672" cy="74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82" name="Retângulo 13"/>
          <p:cNvSpPr>
            <a:spLocks noChangeArrowheads="1"/>
          </p:cNvSpPr>
          <p:nvPr/>
        </p:nvSpPr>
        <p:spPr bwMode="auto">
          <a:xfrm>
            <a:off x="467544" y="1918395"/>
            <a:ext cx="403244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4400" i="1" dirty="0" smtClean="0"/>
              <a:t>“O girassol não é UMA flor, É UM CAPÍTULO , </a:t>
            </a:r>
            <a:r>
              <a:rPr lang="pt-BR" sz="4400" i="1" dirty="0"/>
              <a:t>um conjunto de centenas de flores”.</a:t>
            </a:r>
          </a:p>
        </p:txBody>
      </p:sp>
      <p:sp>
        <p:nvSpPr>
          <p:cNvPr id="207879" name="CaixaDeTexto 8"/>
          <p:cNvSpPr txBox="1">
            <a:spLocks noChangeArrowheads="1"/>
          </p:cNvSpPr>
          <p:nvPr/>
        </p:nvSpPr>
        <p:spPr bwMode="auto">
          <a:xfrm>
            <a:off x="467544" y="188642"/>
            <a:ext cx="727280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b="1" dirty="0"/>
              <a:t>(...) </a:t>
            </a:r>
            <a:r>
              <a:rPr lang="pt-BR" sz="2800" b="1" dirty="0"/>
              <a:t>enquanto alguns vivem de uma ILUSÃO REAL nós aqui alimentamos essa </a:t>
            </a:r>
            <a:endParaRPr lang="pt-BR" sz="2800" b="1" dirty="0" smtClean="0"/>
          </a:p>
          <a:p>
            <a:r>
              <a:rPr lang="pt-BR" sz="2800" b="1" dirty="0" smtClean="0"/>
              <a:t>UTOPIA </a:t>
            </a:r>
            <a:r>
              <a:rPr lang="pt-BR" sz="2800" b="1" dirty="0"/>
              <a:t>POSSÍVEL!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34586" t="32110" r="31101" b="11782"/>
          <a:stretch>
            <a:fillRect/>
          </a:stretch>
        </p:blipFill>
        <p:spPr bwMode="auto">
          <a:xfrm>
            <a:off x="1259632" y="380274"/>
            <a:ext cx="6840760" cy="628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3959424" y="48735"/>
            <a:ext cx="518457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PARCERIA CETAC/EMATER-RS</a:t>
            </a:r>
            <a:endParaRPr lang="pt-BR" sz="2800" b="1" dirty="0"/>
          </a:p>
        </p:txBody>
      </p:sp>
      <p:pic>
        <p:nvPicPr>
          <p:cNvPr id="3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37155"/>
          <a:stretch>
            <a:fillRect/>
          </a:stretch>
        </p:blipFill>
        <p:spPr bwMode="auto">
          <a:xfrm>
            <a:off x="6911752" y="620690"/>
            <a:ext cx="2232248" cy="875431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06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37155"/>
          <a:stretch>
            <a:fillRect/>
          </a:stretch>
        </p:blipFill>
        <p:spPr bwMode="auto">
          <a:xfrm>
            <a:off x="7127776" y="99552"/>
            <a:ext cx="2016224" cy="1150719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21704" y="4869160"/>
            <a:ext cx="9144000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</a:rPr>
              <a:t>Jul</a:t>
            </a: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/2016</a:t>
            </a:r>
            <a:endParaRPr lang="pt-BR" sz="2400" dirty="0"/>
          </a:p>
          <a:p>
            <a:r>
              <a:rPr lang="pt-BR" sz="2400" dirty="0"/>
              <a:t>1ª turma: Curso Técnico Integrado em Agroecologia (PRONERA/IFSUL)</a:t>
            </a:r>
          </a:p>
          <a:p>
            <a:r>
              <a:rPr lang="pt-BR" sz="2400" b="1" dirty="0" err="1">
                <a:solidFill>
                  <a:schemeClr val="accent2">
                    <a:lumMod val="50000"/>
                  </a:schemeClr>
                </a:solidFill>
              </a:rPr>
              <a:t>Ago</a:t>
            </a:r>
            <a:r>
              <a:rPr lang="pt-BR" sz="2400" b="1" dirty="0">
                <a:solidFill>
                  <a:schemeClr val="accent2">
                    <a:lumMod val="50000"/>
                  </a:schemeClr>
                </a:solidFill>
              </a:rPr>
              <a:t>/2018</a:t>
            </a:r>
            <a:endParaRPr lang="pt-BR" sz="2400" dirty="0"/>
          </a:p>
          <a:p>
            <a:r>
              <a:rPr lang="pt-BR" sz="2400" dirty="0"/>
              <a:t> 2ª turma: Curso Técnico Pós-Médio em Agroecologia </a:t>
            </a:r>
          </a:p>
          <a:p>
            <a:pPr algn="ctr"/>
            <a:r>
              <a:rPr lang="pt-BR" sz="2400" b="1" dirty="0" smtClean="0">
                <a:solidFill>
                  <a:schemeClr val="accent2">
                    <a:lumMod val="50000"/>
                  </a:schemeClr>
                </a:solidFill>
              </a:rPr>
              <a:t>Em 2019  - </a:t>
            </a:r>
            <a:r>
              <a:rPr lang="pt-BR" sz="2400" b="1" dirty="0" smtClean="0">
                <a:solidFill>
                  <a:schemeClr val="accent2">
                    <a:lumMod val="50000"/>
                  </a:schemeClr>
                </a:solidFill>
              </a:rPr>
              <a:t>40 estudantes</a:t>
            </a:r>
            <a:endParaRPr lang="pt-BR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t="9400" b="33034"/>
          <a:stretch/>
        </p:blipFill>
        <p:spPr>
          <a:xfrm>
            <a:off x="0" y="1692365"/>
            <a:ext cx="9144000" cy="2960913"/>
          </a:xfrm>
          <a:prstGeom prst="rect">
            <a:avLst/>
          </a:prstGeom>
        </p:spPr>
      </p:pic>
      <p:pic>
        <p:nvPicPr>
          <p:cNvPr id="9" name="Picture 3" descr="C:\Users\Patricia\Desktop\ESCOLA FAMÍLIA AGRÍCOLA - EFASUL 2017\Pareceres 2017, Reuniões DRS Canguçu e aula de Bio\DSC_0022.JPG"/>
          <p:cNvPicPr>
            <a:picLocks noChangeAspect="1" noChangeArrowheads="1"/>
          </p:cNvPicPr>
          <p:nvPr/>
        </p:nvPicPr>
        <p:blipFill>
          <a:blip r:embed="rId4" cstate="print">
            <a:lum bright="13000" contrast="12000"/>
          </a:blip>
          <a:srcRect l="996" b="60082"/>
          <a:stretch>
            <a:fillRect/>
          </a:stretch>
        </p:blipFill>
        <p:spPr bwMode="auto">
          <a:xfrm>
            <a:off x="-180528" y="-31482"/>
            <a:ext cx="7704856" cy="2499814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581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199514" y="0"/>
            <a:ext cx="9848072" cy="7224296"/>
            <a:chOff x="199514" y="0"/>
            <a:chExt cx="9848072" cy="7224296"/>
          </a:xfrm>
        </p:grpSpPr>
        <p:pic>
          <p:nvPicPr>
            <p:cNvPr id="6" name="Picture 2" descr="Foto de Escola Família Agrícola da Região Sul - Efasul."/>
            <p:cNvPicPr>
              <a:picLocks noChangeAspect="1" noChangeArrowheads="1"/>
            </p:cNvPicPr>
            <p:nvPr/>
          </p:nvPicPr>
          <p:blipFill>
            <a:blip r:embed="rId2" cstate="print"/>
            <a:srcRect l="10574" t="20357" r="7648" b="19642"/>
            <a:stretch>
              <a:fillRect/>
            </a:stretch>
          </p:blipFill>
          <p:spPr bwMode="auto">
            <a:xfrm>
              <a:off x="7020275" y="155589"/>
              <a:ext cx="1786487" cy="1286694"/>
            </a:xfrm>
            <a:prstGeom prst="rect">
              <a:avLst/>
            </a:prstGeom>
            <a:noFill/>
          </p:spPr>
        </p:pic>
        <p:pic>
          <p:nvPicPr>
            <p:cNvPr id="7" name="Picture 4" descr="Imagem relacionada"/>
            <p:cNvPicPr>
              <a:picLocks noChangeAspect="1" noChangeArrowheads="1"/>
            </p:cNvPicPr>
            <p:nvPr/>
          </p:nvPicPr>
          <p:blipFill>
            <a:blip r:embed="rId3" cstate="email">
              <a:lum bright="32000" contrast="-17000"/>
            </a:blip>
            <a:srcRect/>
            <a:stretch>
              <a:fillRect/>
            </a:stretch>
          </p:blipFill>
          <p:spPr bwMode="auto">
            <a:xfrm>
              <a:off x="6017590" y="1578791"/>
              <a:ext cx="4029996" cy="5142700"/>
            </a:xfrm>
            <a:prstGeom prst="rect">
              <a:avLst/>
            </a:prstGeom>
            <a:noFill/>
          </p:spPr>
        </p:pic>
        <p:sp>
          <p:nvSpPr>
            <p:cNvPr id="2" name="CaixaDeTexto 1"/>
            <p:cNvSpPr txBox="1"/>
            <p:nvPr/>
          </p:nvSpPr>
          <p:spPr>
            <a:xfrm>
              <a:off x="199514" y="0"/>
              <a:ext cx="806489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b="1" dirty="0" smtClean="0">
                  <a:solidFill>
                    <a:srgbClr val="006600"/>
                  </a:solidFill>
                </a:rPr>
                <a:t>PEDAGOGIA DA ALTERNÂNCIA</a:t>
              </a:r>
            </a:p>
            <a:p>
              <a:r>
                <a:rPr lang="pt-BR" sz="4000" b="1" dirty="0" smtClean="0">
                  <a:solidFill>
                    <a:srgbClr val="006600"/>
                  </a:solidFill>
                </a:rPr>
                <a:t>HISTÓRICO</a:t>
              </a:r>
            </a:p>
            <a:p>
              <a:pPr>
                <a:buFont typeface="Wingdings" pitchFamily="2" charset="2"/>
                <a:buChar char="ü"/>
              </a:pPr>
              <a:r>
                <a:rPr lang="pt-BR" sz="4000" dirty="0" smtClean="0"/>
                <a:t> </a:t>
              </a:r>
              <a:r>
                <a:rPr lang="pt-BR" sz="2800" dirty="0" smtClean="0"/>
                <a:t>1935 na França ;</a:t>
              </a:r>
            </a:p>
            <a:p>
              <a:pPr>
                <a:buFont typeface="Wingdings" pitchFamily="2" charset="2"/>
                <a:buChar char="ü"/>
              </a:pPr>
              <a:r>
                <a:rPr lang="pt-BR" sz="2800" dirty="0" smtClean="0"/>
                <a:t>Organização de um grupo de agricultores e de um </a:t>
              </a:r>
              <a:r>
                <a:rPr lang="pt-BR" sz="2800" dirty="0" smtClean="0"/>
                <a:t>pároco, </a:t>
              </a:r>
              <a:r>
                <a:rPr lang="pt-BR" sz="2800" dirty="0" smtClean="0"/>
                <a:t>pensando numa formação escolar adequada às demandas das populações do campo;</a:t>
              </a:r>
            </a:p>
            <a:p>
              <a:pPr>
                <a:buFont typeface="Wingdings" pitchFamily="2" charset="2"/>
                <a:buChar char="ü"/>
              </a:pPr>
              <a:r>
                <a:rPr lang="pt-BR" sz="2800" dirty="0" smtClean="0"/>
                <a:t> Rompeu com o paradigma da escola urbana, buscando a educação contextualizada ao espaço </a:t>
              </a:r>
              <a:r>
                <a:rPr lang="pt-BR" sz="2800" dirty="0" smtClean="0"/>
                <a:t>rural.</a:t>
              </a:r>
              <a:endParaRPr lang="pt-BR" sz="2800" dirty="0" smtClean="0"/>
            </a:p>
            <a:p>
              <a:endParaRPr lang="pt-BR" sz="2800" dirty="0" smtClean="0"/>
            </a:p>
          </p:txBody>
        </p:sp>
        <p:pic>
          <p:nvPicPr>
            <p:cNvPr id="8" name="Picture 1" descr="C:\Users\Patricia\Desktop\ESCOLA FAMÍLIA AGRÍCOLA - EFASUL 2017\Oficina Sal aromatizado EFA maio 2017\DSC_0254.JPG"/>
            <p:cNvPicPr>
              <a:picLocks noChangeAspect="1" noChangeArrowheads="1"/>
            </p:cNvPicPr>
            <p:nvPr/>
          </p:nvPicPr>
          <p:blipFill>
            <a:blip r:embed="rId4" cstate="email">
              <a:lum bright="17000" contrast="-7000"/>
            </a:blip>
            <a:srcRect l="6539" r="7527"/>
            <a:stretch>
              <a:fillRect/>
            </a:stretch>
          </p:blipFill>
          <p:spPr bwMode="auto">
            <a:xfrm>
              <a:off x="539552" y="3894852"/>
              <a:ext cx="6797276" cy="3329444"/>
            </a:xfrm>
            <a:prstGeom prst="rect">
              <a:avLst/>
            </a:prstGeom>
            <a:noFill/>
            <a:effectLst>
              <a:softEdge rad="635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2" cstate="print"/>
          <a:srcRect l="10574" t="20357" r="7648" b="19642"/>
          <a:stretch>
            <a:fillRect/>
          </a:stretch>
        </p:blipFill>
        <p:spPr bwMode="auto">
          <a:xfrm>
            <a:off x="7394024" y="214291"/>
            <a:ext cx="1714480" cy="1234832"/>
          </a:xfrm>
          <a:prstGeom prst="rect">
            <a:avLst/>
          </a:prstGeom>
          <a:noFill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l="26838" t="42938" r="23353" b="10797"/>
          <a:stretch>
            <a:fillRect/>
          </a:stretch>
        </p:blipFill>
        <p:spPr bwMode="auto">
          <a:xfrm>
            <a:off x="539554" y="2276874"/>
            <a:ext cx="8388167" cy="438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C:\Users\Patricia\Desktop\ESCOLA FAMÍLIA AGRÍCOLA - EFASUL 2017\Pareceres 2017, Reuniões DRS Canguçu e aula de Bio\DSC_0022.JPG"/>
          <p:cNvPicPr>
            <a:picLocks noChangeAspect="1" noChangeArrowheads="1"/>
          </p:cNvPicPr>
          <p:nvPr/>
        </p:nvPicPr>
        <p:blipFill>
          <a:blip r:embed="rId4" cstate="print">
            <a:lum bright="13000" contrast="12000"/>
          </a:blip>
          <a:srcRect l="996" b="60082"/>
          <a:stretch>
            <a:fillRect/>
          </a:stretch>
        </p:blipFill>
        <p:spPr bwMode="auto">
          <a:xfrm>
            <a:off x="683568" y="188640"/>
            <a:ext cx="7704856" cy="2499814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6066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 l="10235" t="18329" r="47704" b="27531"/>
          <a:stretch>
            <a:fillRect/>
          </a:stretch>
        </p:blipFill>
        <p:spPr bwMode="auto">
          <a:xfrm>
            <a:off x="1115616" y="-99392"/>
            <a:ext cx="7146540" cy="51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7884368" y="332656"/>
            <a:ext cx="936104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23528" y="5705872"/>
            <a:ext cx="1728192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9939"/>
            <a:ext cx="9144000" cy="6858000"/>
          </a:xfrm>
          <a:prstGeom prst="rect">
            <a:avLst/>
          </a:prstGeom>
          <a:noFill/>
          <a:ln w="889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Foto de Escola Família Agrícola da Região Sul - Efasul."/>
          <p:cNvPicPr>
            <a:picLocks noChangeAspect="1" noChangeArrowheads="1"/>
          </p:cNvPicPr>
          <p:nvPr/>
        </p:nvPicPr>
        <p:blipFill>
          <a:blip r:embed="rId3" cstate="print"/>
          <a:srcRect l="10574" t="20357" r="7648" b="19642"/>
          <a:stretch>
            <a:fillRect/>
          </a:stretch>
        </p:blipFill>
        <p:spPr bwMode="auto">
          <a:xfrm>
            <a:off x="7585336" y="116632"/>
            <a:ext cx="1461653" cy="1052736"/>
          </a:xfrm>
          <a:prstGeom prst="rect">
            <a:avLst/>
          </a:prstGeom>
          <a:noFill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 l="52296" t="76405" r="20033" b="19657"/>
          <a:stretch>
            <a:fillRect/>
          </a:stretch>
        </p:blipFill>
        <p:spPr bwMode="auto">
          <a:xfrm>
            <a:off x="4581738" y="5008928"/>
            <a:ext cx="450050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 flipH="1">
            <a:off x="123524" y="5188948"/>
            <a:ext cx="8896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chemeClr val="accent2">
                    <a:lumMod val="50000"/>
                  </a:schemeClr>
                </a:solidFill>
              </a:rPr>
              <a:t>Pedagogia da Alternância</a:t>
            </a:r>
          </a:p>
          <a:p>
            <a:r>
              <a:rPr lang="pt-BR" sz="3200" dirty="0" smtClean="0">
                <a:solidFill>
                  <a:schemeClr val="accent2">
                    <a:lumMod val="50000"/>
                  </a:schemeClr>
                </a:solidFill>
              </a:rPr>
              <a:t>Para além de tempos e espaços, alternância de</a:t>
            </a:r>
          </a:p>
          <a:p>
            <a:pPr algn="ctr"/>
            <a:r>
              <a:rPr lang="pt-BR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SABERES</a:t>
            </a:r>
            <a:endParaRPr lang="pt-BR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96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</TotalTime>
  <Words>667</Words>
  <Application>Microsoft Office PowerPoint</Application>
  <PresentationFormat>Apresentação na tela (4:3)</PresentationFormat>
  <Paragraphs>106</Paragraphs>
  <Slides>47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2" baseType="lpstr">
      <vt:lpstr>Arial</vt:lpstr>
      <vt:lpstr>Arial Black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Patricia</dc:creator>
  <cp:lastModifiedBy>Gisela</cp:lastModifiedBy>
  <cp:revision>114</cp:revision>
  <dcterms:created xsi:type="dcterms:W3CDTF">2017-08-16T17:54:27Z</dcterms:created>
  <dcterms:modified xsi:type="dcterms:W3CDTF">2019-05-22T20:33:06Z</dcterms:modified>
</cp:coreProperties>
</file>