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13"/>
  </p:notesMasterIdLst>
  <p:sldIdLst>
    <p:sldId id="319" r:id="rId2"/>
    <p:sldId id="320" r:id="rId3"/>
    <p:sldId id="321" r:id="rId4"/>
    <p:sldId id="323" r:id="rId5"/>
    <p:sldId id="322" r:id="rId6"/>
    <p:sldId id="325" r:id="rId7"/>
    <p:sldId id="328" r:id="rId8"/>
    <p:sldId id="327" r:id="rId9"/>
    <p:sldId id="326" r:id="rId10"/>
    <p:sldId id="324" r:id="rId11"/>
    <p:sldId id="30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9A46"/>
    <a:srgbClr val="347C36"/>
    <a:srgbClr val="8DC641"/>
    <a:srgbClr val="076A89"/>
    <a:srgbClr val="01B2F9"/>
    <a:srgbClr val="0189C0"/>
    <a:srgbClr val="429B45"/>
    <a:srgbClr val="079B45"/>
    <a:srgbClr val="F15E41"/>
    <a:srgbClr val="F58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8" d="100"/>
          <a:sy n="78" d="100"/>
        </p:scale>
        <p:origin x="-378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8E4C5-4D62-4895-BF2A-F6285B0BECB7}" type="datetimeFigureOut">
              <a:rPr lang="pt-BR" smtClean="0"/>
              <a:t>10/08/2021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18294-28A5-4B44-A596-9AB8182149B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095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8427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79037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1395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6432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0939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6966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9904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5682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6624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9456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2535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E35E-26F5-4784-ACB4-EA1F9C5DA0AC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9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3392-3819-4C58-BA88-F7A08AF25EAD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6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ACFA8-280D-4F36-80CF-EC94F2807989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00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B5BD-F109-4537-A94C-B132C374CDD8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834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886-FD19-477B-B6A1-FFD069ED5CD8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8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F694-882F-43AB-82E6-E1C687BE3C15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8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DCF77-050D-43CC-861F-8A25F16E0547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7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A5E4-80B5-4000-A8B8-F95AA5BE7AA1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6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3AA2-3988-4A16-B59A-13EED14A0A00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3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A241-C0F1-4275-98A8-B1B37BCA6ED1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37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2700-0837-4394-8E91-0E4E961AB72E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6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B2173-6489-4A57-ABD7-F8EB3CE86049}" type="datetime1">
              <a:rPr lang="en-US" smtClean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5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1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>
              <a:lnSpc>
                <a:spcPts val="1650"/>
              </a:lnSpc>
              <a:spcAft>
                <a:spcPts val="750"/>
              </a:spcAft>
              <a:buFont typeface="+mj-lt"/>
              <a:buAutoNum type="arabicPeriod"/>
            </a:pP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que é 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Núcleo Pedagógico 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(NuPe) Reitoria?</a:t>
            </a:r>
            <a:endParaRPr lang="pt-BR" sz="3200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D3D5590-274E-454D-A476-466DFD00A793}"/>
              </a:ext>
            </a:extLst>
          </p:cNvPr>
          <p:cNvSpPr txBox="1"/>
          <p:nvPr/>
        </p:nvSpPr>
        <p:spPr>
          <a:xfrm>
            <a:off x="538162" y="2379860"/>
            <a:ext cx="11115676" cy="3211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endParaRPr lang="pt-BR" sz="2800" b="1" dirty="0">
              <a:solidFill>
                <a:schemeClr val="tx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pt-BR" sz="28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 um órgão sistêmico vinculado à Pro-reitoria de Ensino para tratar questões acerca do trabalho pedagógico no âmbito do </a:t>
            </a:r>
            <a:r>
              <a:rPr lang="pt-BR" sz="2800" b="1" dirty="0">
                <a:solidFill>
                  <a:schemeClr val="tx1">
                    <a:lumMod val="50000"/>
                  </a:schemeClr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IFSUL</a:t>
            </a:r>
            <a:r>
              <a:rPr lang="pt-BR" sz="28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de articulação e comunicação com as Assessorias Pedagógicas dos Câmpus, para o planejamento, o desenvolvimento, o acompanhamento e a avaliação das questões pedagógicas institucionais.</a:t>
            </a:r>
            <a:endParaRPr lang="pt-BR" sz="2800" b="1" dirty="0">
              <a:solidFill>
                <a:schemeClr val="tx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72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0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   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5.</a:t>
            </a:r>
            <a:r>
              <a:rPr lang="pt-BR" sz="3200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Outras informações:</a:t>
            </a:r>
            <a:endParaRPr lang="pt-BR" sz="32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5AF3F60-B89A-4EC2-BCA9-D0E4CCCFF3CF}"/>
              </a:ext>
            </a:extLst>
          </p:cNvPr>
          <p:cNvSpPr txBox="1"/>
          <p:nvPr/>
        </p:nvSpPr>
        <p:spPr>
          <a:xfrm>
            <a:off x="366712" y="1951277"/>
            <a:ext cx="114585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srgbClr val="454F59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6573FAA-7023-4C23-A7E7-530189414752}"/>
              </a:ext>
            </a:extLst>
          </p:cNvPr>
          <p:cNvSpPr txBox="1"/>
          <p:nvPr/>
        </p:nvSpPr>
        <p:spPr>
          <a:xfrm>
            <a:off x="366711" y="2449352"/>
            <a:ext cx="1145857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b="1" dirty="0">
              <a:solidFill>
                <a:srgbClr val="0D0D0D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Essa comissão é um projeto da Pró-Reitoria de Ensino, para criar um coletivo que agrega representantes das Assessorias Pedagógicas de todos os Câmpus, para o planejamento de ações técnico-pedagógicas do IFSUL. </a:t>
            </a:r>
            <a:endParaRPr lang="pt-BR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pt-BR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397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12192000" cy="4606050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7666" y="1369218"/>
            <a:ext cx="8596668" cy="2371288"/>
          </a:xfrm>
        </p:spPr>
        <p:txBody>
          <a:bodyPr>
            <a:normAutofit fontScale="90000"/>
          </a:bodyPr>
          <a:lstStyle/>
          <a:p>
            <a:pPr algn="ctr"/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b="1" dirty="0">
                <a:solidFill>
                  <a:srgbClr val="92D050"/>
                </a:solidFill>
                <a:latin typeface="Trebuchet MS" panose="020B0603020202020204" pitchFamily="34" charset="0"/>
              </a:rPr>
              <a:t>MUITO</a:t>
            </a:r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10700" b="1" dirty="0">
                <a:solidFill>
                  <a:schemeClr val="bg1"/>
                </a:solidFill>
                <a:latin typeface="Trebuchet MS" panose="020B0603020202020204" pitchFamily="34" charset="0"/>
              </a:rPr>
              <a:t>OBRIGADO</a:t>
            </a:r>
            <a:r>
              <a:rPr lang="pt-BR" altLang="pt-BR" dirty="0">
                <a:solidFill>
                  <a:srgbClr val="92D050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endParaRPr lang="pt-BR" sz="8000" dirty="0">
              <a:solidFill>
                <a:srgbClr val="92D05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048000" y="5246250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altLang="pt-BR" b="1" dirty="0">
                <a:solidFill>
                  <a:srgbClr val="347C36"/>
                </a:solidFill>
                <a:latin typeface="Trebuchet MS" panose="020B0603020202020204" pitchFamily="34" charset="0"/>
              </a:rPr>
              <a:t>www.ifsul.edu.br</a:t>
            </a:r>
          </a:p>
          <a:p>
            <a:pPr algn="ctr"/>
            <a:r>
              <a:rPr lang="pt-BR" altLang="pt-BR" sz="2400" dirty="0">
                <a:solidFill>
                  <a:srgbClr val="92D050"/>
                </a:solidFill>
                <a:latin typeface="Trebuchet MS" panose="020B0603020202020204" pitchFamily="34" charset="0"/>
              </a:rPr>
              <a:t>rodrigosilva@ifsul.edu.br</a:t>
            </a:r>
            <a:br>
              <a:rPr lang="pt-BR" altLang="pt-BR" sz="2400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pt-BR" altLang="pt-BR" sz="2400" dirty="0">
                <a:solidFill>
                  <a:srgbClr val="92D050"/>
                </a:solidFill>
                <a:latin typeface="Trebuchet MS" panose="020B0603020202020204" pitchFamily="34" charset="0"/>
              </a:rPr>
              <a:t> </a:t>
            </a:r>
            <a:endParaRPr lang="pt-BR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2973630" y="3157551"/>
            <a:ext cx="6366658" cy="582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pt-BR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39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2" y="-66756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1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50"/>
              </a:lnSpc>
              <a:spcAft>
                <a:spcPts val="750"/>
              </a:spcAft>
            </a:pPr>
            <a:r>
              <a:rPr lang="pt-BR" sz="3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   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 Quem compõe 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NuPe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Pró-reitoria?</a:t>
            </a:r>
            <a:endParaRPr lang="pt-BR" sz="3200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7340E5F4-08EA-494D-9247-D6733FEDBFEC}"/>
              </a:ext>
            </a:extLst>
          </p:cNvPr>
          <p:cNvSpPr txBox="1"/>
          <p:nvPr/>
        </p:nvSpPr>
        <p:spPr>
          <a:xfrm>
            <a:off x="304801" y="2116183"/>
            <a:ext cx="11553824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800" b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 algn="just"/>
            <a:r>
              <a:rPr lang="pt-BR" sz="2800" b="1" dirty="0">
                <a:solidFill>
                  <a:srgbClr val="454F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Pedagogas/os e Técnicas/os em Assuntos Educacionais vinculados à Pró-Reitoria de Ensino que estejam envolvidos com a atuação no trabalho pedagógico da instituição.</a:t>
            </a:r>
          </a:p>
          <a:p>
            <a:pPr lvl="0" algn="just"/>
            <a:endParaRPr lang="pt-BR" sz="2800" b="1" dirty="0">
              <a:solidFill>
                <a:srgbClr val="454F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 algn="just"/>
            <a:r>
              <a:rPr lang="pt-BR" sz="2800" b="1" dirty="0">
                <a:solidFill>
                  <a:srgbClr val="454F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Os componentes do NuPe Reitoria, elege entre os pares um responsável e um suplente, a fim de organizar e democratizar o fluxo comunicativo das questões internas.</a:t>
            </a:r>
            <a:r>
              <a:rPr lang="pt-BR" sz="32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pt-BR" sz="32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pt-BR" sz="4800" b="1" dirty="0"/>
          </a:p>
        </p:txBody>
      </p:sp>
    </p:spTree>
    <p:extLst>
      <p:ext uri="{BB962C8B-B14F-4D97-AF65-F5344CB8AC3E}">
        <p14:creationId xmlns:p14="http://schemas.microsoft.com/office/powerpoint/2010/main" val="406953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1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50"/>
              </a:lnSpc>
              <a:spcAft>
                <a:spcPts val="750"/>
              </a:spcAft>
            </a:pPr>
            <a:r>
              <a:rPr lang="pt-BR" sz="32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  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 Objetivos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Núcleo Pedagógico 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(NuPe) da Reitoria:</a:t>
            </a:r>
            <a:endParaRPr lang="pt-BR" sz="3200" b="1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68703404-CC37-4FE0-91F7-48E6B7484CF4}"/>
              </a:ext>
            </a:extLst>
          </p:cNvPr>
          <p:cNvSpPr txBox="1"/>
          <p:nvPr/>
        </p:nvSpPr>
        <p:spPr>
          <a:xfrm>
            <a:off x="180975" y="2581275"/>
            <a:ext cx="11658599" cy="4454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pt-BR" sz="24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Assessorar a Pró-Reitoria de Ensino e as Assessorias Pedagógicas dos Câmpus, no que diz respeito à formação docente, ao currículo educacional e, outras questões do ensino;</a:t>
            </a:r>
          </a:p>
          <a:p>
            <a:pPr algn="just">
              <a:spcAft>
                <a:spcPts val="800"/>
              </a:spcAft>
            </a:pPr>
            <a:endParaRPr lang="pt-BR" sz="14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pt-BR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Identificar necessidades formativas das Assessorias Pedagógicas dos Câmpus;</a:t>
            </a:r>
          </a:p>
          <a:p>
            <a:pPr algn="just">
              <a:spcAft>
                <a:spcPts val="800"/>
              </a:spcAft>
            </a:pPr>
            <a:endParaRPr lang="pt-BR" sz="1400" b="1" dirty="0">
              <a:solidFill>
                <a:schemeClr val="tx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pt-BR" sz="24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c) Elaborar o planejamento estratégico de ações junto as Assessorias Pedagógicas dos Câmpus;</a:t>
            </a:r>
          </a:p>
          <a:p>
            <a:pPr algn="just">
              <a:spcAft>
                <a:spcPts val="800"/>
              </a:spcAft>
            </a:pPr>
            <a:endParaRPr lang="pt-BR" sz="2400" b="1" dirty="0">
              <a:solidFill>
                <a:schemeClr val="tx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pt-B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47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1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 Objetivos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Núcleo Pedagógico 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(NuPe) da Reitoria:</a:t>
            </a:r>
            <a:endParaRPr lang="pt-BR" sz="3200" dirty="0">
              <a:solidFill>
                <a:srgbClr val="347C36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ED30DEE6-9EF6-41D5-94E2-A8D3FDB27DBB}"/>
              </a:ext>
            </a:extLst>
          </p:cNvPr>
          <p:cNvSpPr txBox="1"/>
          <p:nvPr/>
        </p:nvSpPr>
        <p:spPr>
          <a:xfrm>
            <a:off x="276225" y="2295525"/>
            <a:ext cx="11572874" cy="4411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endParaRPr lang="pt-BR" sz="1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d) Apoiar e contribuir em ações de formação continuada dos professores/as, coordenadores/as de cursos e membros das Assessorias Pedagógicas respondendo, tanto às demandas gerais das Direções de Ensino, das Assessorias Pedagógicas dos Câmpus como às específicas da Pró-Reitoria de Ensino;</a:t>
            </a:r>
          </a:p>
          <a:p>
            <a:pPr algn="just">
              <a:spcAft>
                <a:spcPts val="800"/>
              </a:spcAft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pt-BR" sz="2400" b="1" dirty="0">
                <a:solidFill>
                  <a:srgbClr val="0D0D0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e) Realizar reuniões sistemáticas de trabalho com as Assessorias Pedagógicas dos Câmpus, para o planejamento de ações, em consonância com a Pró-reitoria de Ensino e Direção/Departamento de Ensino;</a:t>
            </a:r>
          </a:p>
          <a:p>
            <a:pPr algn="just">
              <a:spcAft>
                <a:spcPts val="800"/>
              </a:spcAft>
            </a:pPr>
            <a:endParaRPr lang="pt-BR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21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0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 Objetivos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Núcleo Pedagógico 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(NuPe) da Reitoria:</a:t>
            </a:r>
            <a:endParaRPr lang="pt-BR" sz="3200" dirty="0">
              <a:solidFill>
                <a:srgbClr val="347C36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5AF3F60-B89A-4EC2-BCA9-D0E4CCCFF3CF}"/>
              </a:ext>
            </a:extLst>
          </p:cNvPr>
          <p:cNvSpPr txBox="1"/>
          <p:nvPr/>
        </p:nvSpPr>
        <p:spPr>
          <a:xfrm>
            <a:off x="400050" y="1552575"/>
            <a:ext cx="11458575" cy="4871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2400" b="1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defRPr/>
            </a:pP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f) Analisar os resultados de avaliações internas e externas e propor medidas para melhoria dos indicadores da eficiência acadêmica;</a:t>
            </a:r>
          </a:p>
          <a:p>
            <a:pPr algn="just"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defRPr/>
            </a:pP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g) Divulgar o relatório anual das ações do Núcleo Pedagógico (NuPe), entre outros. </a:t>
            </a:r>
            <a:r>
              <a:rPr lang="pt-BR" sz="24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pt-BR" sz="24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pt-BR" sz="2400" b="1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just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pt-BR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srgbClr val="454F59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04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0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  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 Atribuições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NuPe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Reitoria:</a:t>
            </a:r>
            <a:endParaRPr lang="pt-BR" sz="1800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5AF3F60-B89A-4EC2-BCA9-D0E4CCCFF3CF}"/>
              </a:ext>
            </a:extLst>
          </p:cNvPr>
          <p:cNvSpPr txBox="1"/>
          <p:nvPr/>
        </p:nvSpPr>
        <p:spPr>
          <a:xfrm>
            <a:off x="366712" y="1951277"/>
            <a:ext cx="1145857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41CD640F-E378-44E5-B4EF-CEBE68F3E868}"/>
              </a:ext>
            </a:extLst>
          </p:cNvPr>
          <p:cNvSpPr txBox="1"/>
          <p:nvPr/>
        </p:nvSpPr>
        <p:spPr>
          <a:xfrm>
            <a:off x="366712" y="2391772"/>
            <a:ext cx="1129188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Prestar assessoria à Pró-Reitoria de Ensino e aos Câmpus, nas questões técnico-pedagógicas ou outras necessárias;</a:t>
            </a:r>
          </a:p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Realizar assessoria técnico-pedagógica, em pares, de propostas de criação/mudança curricular de PPC ou outros documentos do gênero;</a:t>
            </a:r>
          </a:p>
          <a:p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pt-BR" sz="2400" b="1" dirty="0">
                <a:solidFill>
                  <a:srgbClr val="0D0D0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pt-BR" sz="2400" b="1" dirty="0">
                <a:solidFill>
                  <a:schemeClr val="tx1">
                    <a:lumMod val="50000"/>
                  </a:schemeClr>
                </a:solidFill>
              </a:rPr>
              <a:t>Emitir parecer técnico e/ou didático-pedagógico, quando necessário;</a:t>
            </a:r>
            <a:br>
              <a:rPr lang="pt-BR" sz="2400" b="1" dirty="0">
                <a:solidFill>
                  <a:schemeClr val="tx1">
                    <a:lumMod val="50000"/>
                  </a:schemeClr>
                </a:solidFill>
              </a:rPr>
            </a:br>
            <a:endParaRPr lang="pt-BR" sz="2400" b="1" dirty="0">
              <a:solidFill>
                <a:schemeClr val="tx1">
                  <a:lumMod val="50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pt-B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4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0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  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 Atribuições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NuPe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Reitoria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pt-BR" sz="1800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5AF3F60-B89A-4EC2-BCA9-D0E4CCCFF3CF}"/>
              </a:ext>
            </a:extLst>
          </p:cNvPr>
          <p:cNvSpPr txBox="1"/>
          <p:nvPr/>
        </p:nvSpPr>
        <p:spPr>
          <a:xfrm>
            <a:off x="366712" y="1951277"/>
            <a:ext cx="1145857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49A9DE8C-52B8-467B-9FEA-CBD2EFD40908}"/>
              </a:ext>
            </a:extLst>
          </p:cNvPr>
          <p:cNvSpPr txBox="1"/>
          <p:nvPr/>
        </p:nvSpPr>
        <p:spPr>
          <a:xfrm>
            <a:off x="366712" y="2390775"/>
            <a:ext cx="11253788" cy="5194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pt-BR" sz="2400" b="1" dirty="0">
                <a:solidFill>
                  <a:srgbClr val="0D0D0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Assessorar e participar de projetos de ensino, extensão, pesquisa e desenvolvimento institucional, quando solicitado;</a:t>
            </a:r>
          </a:p>
          <a:p>
            <a:pPr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2400" b="1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</a:t>
            </a: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Facilitar o processo comunicativo entre as Assessorias </a:t>
            </a:r>
            <a:r>
              <a:rPr lang="pt-BR" sz="2400" b="1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</a:t>
            </a: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edagógicas dos Câmpus;</a:t>
            </a:r>
          </a:p>
          <a:p>
            <a:pPr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defRPr/>
            </a:pPr>
            <a:r>
              <a:rPr lang="pt-BR" sz="2400" b="1" dirty="0">
                <a:solidFill>
                  <a:srgbClr val="0D0D0D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f) Executar orientações técnico-pedagógicas, notas técnicas e outros documentos do gênero;  </a:t>
            </a:r>
          </a:p>
          <a:p>
            <a:pPr>
              <a:defRPr/>
            </a:pPr>
            <a:endParaRPr lang="pt-BR" sz="2400" b="1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defRPr/>
            </a:pPr>
            <a:endParaRPr lang="pt-BR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srgbClr val="454F5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44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0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  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 Atribuições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NuPe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Reitoria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pt-BR" sz="1800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5AF3F60-B89A-4EC2-BCA9-D0E4CCCFF3CF}"/>
              </a:ext>
            </a:extLst>
          </p:cNvPr>
          <p:cNvSpPr txBox="1"/>
          <p:nvPr/>
        </p:nvSpPr>
        <p:spPr>
          <a:xfrm>
            <a:off x="366712" y="1951277"/>
            <a:ext cx="1145857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9B8218F0-5509-4871-8768-03A7E678FE5C}"/>
              </a:ext>
            </a:extLst>
          </p:cNvPr>
          <p:cNvSpPr txBox="1"/>
          <p:nvPr/>
        </p:nvSpPr>
        <p:spPr>
          <a:xfrm>
            <a:off x="257175" y="2529127"/>
            <a:ext cx="1167765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g) Planejar e colaborar na execução de programas e políticas de formação docente em conformidade com a Direção/Departamento de Ensino e as Assessorias Pedagógicas dos Câmpus;</a:t>
            </a:r>
          </a:p>
          <a:p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h) Construir propostas de políticas de incentivo a inovações pedagógicas e apoiar o seu desenvolvimento;</a:t>
            </a:r>
          </a:p>
          <a:p>
            <a:endParaRPr lang="pt-BR" sz="2400" b="1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91676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516">
            <a:off x="-50151" y="-363538"/>
            <a:ext cx="2787461" cy="3758848"/>
          </a:xfrm>
          <a:prstGeom prst="rect">
            <a:avLst/>
          </a:prstGeom>
        </p:spPr>
      </p:pic>
      <p:sp>
        <p:nvSpPr>
          <p:cNvPr id="15" name="Retângulo 14"/>
          <p:cNvSpPr/>
          <p:nvPr/>
        </p:nvSpPr>
        <p:spPr>
          <a:xfrm>
            <a:off x="0" y="0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   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 Atribuições do </a:t>
            </a:r>
            <a:r>
              <a:rPr lang="pt-BR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NuPe</a:t>
            </a:r>
            <a:r>
              <a:rPr lang="pt-BR" sz="3200" b="1" dirty="0">
                <a:solidFill>
                  <a:schemeClr val="tx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Reitoria:</a:t>
            </a:r>
            <a:endParaRPr lang="pt-BR" sz="1800" dirty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5AF3F60-B89A-4EC2-BCA9-D0E4CCCFF3CF}"/>
              </a:ext>
            </a:extLst>
          </p:cNvPr>
          <p:cNvSpPr txBox="1"/>
          <p:nvPr/>
        </p:nvSpPr>
        <p:spPr>
          <a:xfrm>
            <a:off x="366712" y="1951277"/>
            <a:ext cx="1145857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400" b="1" dirty="0">
              <a:solidFill>
                <a:srgbClr val="0D0D0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F3A29C95-186C-4D67-A15A-D7A2595744C9}"/>
              </a:ext>
            </a:extLst>
          </p:cNvPr>
          <p:cNvSpPr txBox="1"/>
          <p:nvPr/>
        </p:nvSpPr>
        <p:spPr>
          <a:xfrm>
            <a:off x="366712" y="2360995"/>
            <a:ext cx="114585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i) Apoiar as Assessorias Pedagógicas dos Câmpus na publicização de ações exitosas e experiências docentes, com foco nas práticas pedagógicas;</a:t>
            </a:r>
          </a:p>
          <a:p>
            <a:endParaRPr lang="pt-BR" sz="20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2000" b="1" dirty="0">
              <a:solidFill>
                <a:srgbClr val="0D0D0D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j) Atender outras demandas de natureza técnico-pedagógicas da instituição, entre outras.</a:t>
            </a:r>
            <a:br>
              <a:rPr lang="pt-BR" sz="24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ada 2">
      <a:dk1>
        <a:srgbClr val="454F59"/>
      </a:dk1>
      <a:lt1>
        <a:sysClr val="window" lastClr="FFFFFF"/>
      </a:lt1>
      <a:dk2>
        <a:srgbClr val="6A7887"/>
      </a:dk2>
      <a:lt2>
        <a:srgbClr val="E7E6E6"/>
      </a:lt2>
      <a:accent1>
        <a:srgbClr val="1D9A78"/>
      </a:accent1>
      <a:accent2>
        <a:srgbClr val="7BC68E"/>
      </a:accent2>
      <a:accent3>
        <a:srgbClr val="3F3F3F"/>
      </a:accent3>
      <a:accent4>
        <a:srgbClr val="3F3F3F"/>
      </a:accent4>
      <a:accent5>
        <a:srgbClr val="595959"/>
      </a:accent5>
      <a:accent6>
        <a:srgbClr val="595959"/>
      </a:accent6>
      <a:hlink>
        <a:srgbClr val="595959"/>
      </a:hlink>
      <a:folHlink>
        <a:srgbClr val="595959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1141</TotalTime>
  <Words>430</Words>
  <Application>Microsoft Office PowerPoint</Application>
  <PresentationFormat>Personalizar</PresentationFormat>
  <Paragraphs>97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MUITO OBRIGADO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Cidadania e Diversidade na Rede Federal de EPT</dc:title>
  <dc:creator>Lisiane Correa Gomes Silveira</dc:creator>
  <cp:lastModifiedBy>Leonardo Betemps</cp:lastModifiedBy>
  <cp:revision>88</cp:revision>
  <dcterms:created xsi:type="dcterms:W3CDTF">2015-05-22T17:18:56Z</dcterms:created>
  <dcterms:modified xsi:type="dcterms:W3CDTF">2021-08-10T12:42:37Z</dcterms:modified>
</cp:coreProperties>
</file>