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33" r:id="rId2"/>
    <p:sldId id="407" r:id="rId3"/>
    <p:sldId id="468" r:id="rId4"/>
    <p:sldId id="440" r:id="rId5"/>
    <p:sldId id="413" r:id="rId6"/>
    <p:sldId id="441" r:id="rId7"/>
    <p:sldId id="469" r:id="rId8"/>
    <p:sldId id="470" r:id="rId9"/>
    <p:sldId id="478" r:id="rId10"/>
    <p:sldId id="415" r:id="rId11"/>
    <p:sldId id="444" r:id="rId12"/>
    <p:sldId id="446" r:id="rId13"/>
    <p:sldId id="447" r:id="rId14"/>
    <p:sldId id="448" r:id="rId15"/>
    <p:sldId id="450" r:id="rId16"/>
    <p:sldId id="449" r:id="rId17"/>
    <p:sldId id="451" r:id="rId18"/>
    <p:sldId id="452" r:id="rId19"/>
    <p:sldId id="453" r:id="rId20"/>
    <p:sldId id="454" r:id="rId21"/>
    <p:sldId id="455" r:id="rId22"/>
    <p:sldId id="457" r:id="rId23"/>
    <p:sldId id="482" r:id="rId24"/>
    <p:sldId id="458" r:id="rId25"/>
    <p:sldId id="459" r:id="rId26"/>
    <p:sldId id="456" r:id="rId27"/>
    <p:sldId id="485" r:id="rId28"/>
    <p:sldId id="460" r:id="rId29"/>
    <p:sldId id="461" r:id="rId30"/>
    <p:sldId id="462" r:id="rId31"/>
    <p:sldId id="463" r:id="rId32"/>
    <p:sldId id="465" r:id="rId33"/>
    <p:sldId id="466" r:id="rId34"/>
    <p:sldId id="464" r:id="rId35"/>
    <p:sldId id="481" r:id="rId36"/>
    <p:sldId id="380" r:id="rId37"/>
    <p:sldId id="483" r:id="rId38"/>
  </p:sldIdLst>
  <p:sldSz cx="9144000" cy="6858000" type="screen4x3"/>
  <p:notesSz cx="6788150" cy="9923463"/>
  <p:custDataLst>
    <p:tags r:id="rId41"/>
  </p:custData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3158" autoAdjust="0"/>
  </p:normalViewPr>
  <p:slideViewPr>
    <p:cSldViewPr>
      <p:cViewPr varScale="1">
        <p:scale>
          <a:sx n="91" d="100"/>
          <a:sy n="91" d="100"/>
        </p:scale>
        <p:origin x="8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9E7C05-7F49-4C79-BE3E-67951A7BDB65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498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4925" y="9424988"/>
            <a:ext cx="294163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0FC6B7-F095-44D7-AB29-B1EF5DB0804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4925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4E92D-457E-4227-ACE0-998A6B75876C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1239838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5200"/>
            <a:ext cx="542925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4925" y="9426575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475A08-ECB7-418C-AB96-BF8355F2676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D1F4CA-3B85-4E56-854B-925FA58E176C}" type="slidenum">
              <a:rPr lang="pt-BR" altLang="pt-BR" smtClean="0">
                <a:ea typeface="MS PGothic" panose="020B0600070205080204" pitchFamily="34" charset="-128"/>
              </a:rPr>
              <a:pPr eaLnBrk="1" hangingPunct="1"/>
              <a:t>1</a:t>
            </a:fld>
            <a:endParaRPr lang="pt-BR" altLang="pt-BR" smtClean="0">
              <a:ea typeface="MS PGothic" panose="020B0600070205080204" pitchFamily="3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2813" y="744538"/>
            <a:ext cx="4960937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3288"/>
            <a:ext cx="5427663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801967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94ACAB-9C51-441B-ADD4-0AE71AE0E730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2896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202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76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96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68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2320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9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614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7E4C58-D8FC-4CDB-975A-CD64FE21710A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929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>
                <a:latin typeface="Arial" panose="020B0604020202020204" pitchFamily="34" charset="0"/>
              </a:rPr>
              <a:t>Estudo</a:t>
            </a:r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94ACAB-9C51-441B-ADD4-0AE71AE0E730}" type="slidenum">
              <a:rPr lang="en-US" altLang="pt-BR" smtClean="0">
                <a:latin typeface="Arial" panose="020B060402020202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pt-BR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08A0-F8C3-4B20-9858-3B6193E3686C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F9D61-49D6-4DF1-9783-36FC4B74BA8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427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DD146-173F-4093-ADFC-7A68D8EE94A1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AD81D-FB83-4796-8873-C8EB58E953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981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9CC3-0E00-406A-ADEE-9027CFA28CFF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12F6-399F-4311-AE4A-BC727A2C4B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412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riângulo isósceles 2">
            <a:hlinkClick r:id="" action="ppaction://hlinkshowjump?jump=previousslide"/>
          </p:cNvPr>
          <p:cNvSpPr/>
          <p:nvPr userDrawn="1"/>
        </p:nvSpPr>
        <p:spPr>
          <a:xfrm rot="16200000">
            <a:off x="3906838" y="6291262"/>
            <a:ext cx="287338" cy="252413"/>
          </a:xfrm>
          <a:prstGeom prst="triangle">
            <a:avLst>
              <a:gd name="adj" fmla="val 4834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" name="Triângulo isósceles 3">
            <a:hlinkClick r:id="" action="ppaction://hlinkshowjump?jump=nextslide"/>
          </p:cNvPr>
          <p:cNvSpPr/>
          <p:nvPr userDrawn="1"/>
        </p:nvSpPr>
        <p:spPr>
          <a:xfrm rot="16200000" flipV="1">
            <a:off x="4914900" y="6291263"/>
            <a:ext cx="287338" cy="252412"/>
          </a:xfrm>
          <a:prstGeom prst="triangle">
            <a:avLst>
              <a:gd name="adj" fmla="val 4834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4192588" y="6165850"/>
            <a:ext cx="722312" cy="503238"/>
          </a:xfrm>
        </p:spPr>
        <p:txBody>
          <a:bodyPr anchor="t"/>
          <a:lstStyle>
            <a:lvl1pPr algn="ctr">
              <a:defRPr sz="1800" b="1"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fld id="{A3962BDA-C3C7-4945-8613-533E2E4FC2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882135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253BB-3B9A-4CAB-BD77-3175CCA2FABF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B496-740C-4DEC-A59B-5817B365CC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6393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DC4B-A33D-401D-AEC6-4E17843B2A20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718C-84E9-4374-8615-6D3078C20A5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330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7CDC-0FD7-440E-AD91-5085482DC340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F24AF-F5B5-439F-BF15-FFB16D61C6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56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E64A-0ADF-4CA9-A91C-D4EC4E697867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77348-2BE4-416D-A82A-F98939F033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713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61BF1-63FE-45D2-A445-372510900896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3C4E-90CA-474D-949A-011504B097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623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5BF7-8EEF-4604-9C0B-A1EE38161A2F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954E-2ED9-4A9C-8EAC-9EFA5BA9E9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0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6DE2-D218-42BE-8F82-CA55FA6E9755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83D3-DE24-42E0-A79C-774495A2C9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36724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352F-550F-4D69-ABDC-DA1894C9FF75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9B204-6E57-447B-95F0-534630B0BE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154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C63D04-7D4F-49E5-9ED3-9DD679FE201B}" type="datetimeFigureOut">
              <a:rPr lang="pt-BR"/>
              <a:pPr>
                <a:defRPr/>
              </a:pPr>
              <a:t>21/05/2019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B4163C-B3F6-4DB2-ABEF-27D65D64BDF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7279593" cy="26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18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1695" y="2012688"/>
            <a:ext cx="9040610" cy="1451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sz="4800" b="1" dirty="0" smtClean="0">
                <a:solidFill>
                  <a:srgbClr val="00A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Ensino </a:t>
            </a:r>
            <a:r>
              <a:rPr lang="pt-BR" sz="4800" b="1" dirty="0">
                <a:solidFill>
                  <a:srgbClr val="00A2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Médio Integrado Binacional</a:t>
            </a:r>
            <a:endParaRPr lang="pt-BR" altLang="pt-BR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94" y="473725"/>
            <a:ext cx="3372806" cy="93803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35" y="322778"/>
            <a:ext cx="1535649" cy="1019547"/>
          </a:xfrm>
          <a:prstGeom prst="rect">
            <a:avLst/>
          </a:prstGeom>
        </p:spPr>
      </p:pic>
      <p:pic>
        <p:nvPicPr>
          <p:cNvPr id="23" name="Picture 4" descr="Resultado de imagem para campus santana do livramento ifsu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97" y="4735443"/>
            <a:ext cx="1280000" cy="720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4" name="Picture 11" descr="Resultado de imagem para utu escuela técnica superior de rive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306" y="4735443"/>
            <a:ext cx="1080235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6" name="Picture 15" descr="Resultado de imagem para polo educativo utu rive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26" y="4735443"/>
            <a:ext cx="1082483" cy="7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0" y="3762156"/>
            <a:ext cx="9144001" cy="675510"/>
          </a:xfrm>
          <a:prstGeom prst="rect">
            <a:avLst/>
          </a:prstGeom>
        </p:spPr>
        <p:txBody>
          <a:bodyPr vert="horz" lIns="144277" tIns="72138" rIns="144277" bIns="72138" rtlCol="0">
            <a:noAutofit/>
          </a:bodyPr>
          <a:lstStyle>
            <a:lvl1pPr marL="0" indent="0" algn="ctr" defTabSz="4319900" rtl="0" eaLnBrk="1" latinLnBrk="0" hangingPunct="1">
              <a:lnSpc>
                <a:spcPct val="90000"/>
              </a:lnSpc>
              <a:spcBef>
                <a:spcPts val="4724"/>
              </a:spcBef>
              <a:buFont typeface="Arial" panose="020B0604020202020204" pitchFamily="34" charset="0"/>
              <a:buNone/>
              <a:defRPr sz="11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9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9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798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98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97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597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196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796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pt-BR" sz="3200" dirty="0" smtClean="0">
                <a:latin typeface="Arial Black" panose="020B0A04020102020204" pitchFamily="34" charset="0"/>
              </a:rPr>
              <a:t>Relatos de uma experiência inovadora</a:t>
            </a:r>
            <a:endParaRPr lang="pt-BR" altLang="pt-BR" sz="3200" dirty="0">
              <a:latin typeface="Arial Black" panose="020B0A04020102020204" pitchFamily="34" charset="0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51695" y="5753220"/>
            <a:ext cx="9144001" cy="673178"/>
          </a:xfrm>
          <a:prstGeom prst="rect">
            <a:avLst/>
          </a:prstGeom>
        </p:spPr>
        <p:txBody>
          <a:bodyPr vert="horz" lIns="144277" tIns="72138" rIns="144277" bIns="72138" rtlCol="0">
            <a:noAutofit/>
          </a:bodyPr>
          <a:lstStyle>
            <a:lvl1pPr marL="0" indent="0" algn="ctr" defTabSz="4319900" rtl="0" eaLnBrk="1" latinLnBrk="0" hangingPunct="1">
              <a:lnSpc>
                <a:spcPct val="90000"/>
              </a:lnSpc>
              <a:spcBef>
                <a:spcPts val="4724"/>
              </a:spcBef>
              <a:buFont typeface="Arial" panose="020B0604020202020204" pitchFamily="34" charset="0"/>
              <a:buNone/>
              <a:defRPr sz="113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599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94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199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798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98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97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597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1965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79600" indent="0" algn="ctr" defTabSz="4319900" rtl="0" eaLnBrk="1" latinLnBrk="0" hangingPunct="1">
              <a:lnSpc>
                <a:spcPct val="90000"/>
              </a:lnSpc>
              <a:spcBef>
                <a:spcPts val="2362"/>
              </a:spcBef>
              <a:buFont typeface="Arial" panose="020B0604020202020204" pitchFamily="34" charset="0"/>
              <a:buNone/>
              <a:defRPr sz="75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800" dirty="0">
                <a:latin typeface="Arial Black" panose="020B0A04020102020204" pitchFamily="34" charset="0"/>
              </a:rPr>
              <a:t>Educação na Fronteira </a:t>
            </a:r>
          </a:p>
          <a:p>
            <a:pPr>
              <a:spcBef>
                <a:spcPts val="0"/>
              </a:spcBef>
            </a:pPr>
            <a:r>
              <a:rPr lang="pt-BR" sz="2800" dirty="0">
                <a:latin typeface="Arial Black" panose="020B0A04020102020204" pitchFamily="34" charset="0"/>
              </a:rPr>
              <a:t>e para a Fronteira</a:t>
            </a:r>
          </a:p>
        </p:txBody>
      </p:sp>
    </p:spTree>
    <p:extLst>
      <p:ext uri="{BB962C8B-B14F-4D97-AF65-F5344CB8AC3E}">
        <p14:creationId xmlns:p14="http://schemas.microsoft.com/office/powerpoint/2010/main" val="385408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755576" y="1844824"/>
            <a:ext cx="7776864" cy="42484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Princípios</a:t>
            </a:r>
          </a:p>
          <a:p>
            <a:pPr marL="0" indent="0" algn="ctr">
              <a:buFontTx/>
              <a:buNone/>
              <a:defRPr/>
            </a:pP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binacionais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8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4955676"/>
            <a:ext cx="90543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>
                <a:ea typeface="Calibri" panose="020F0502020204030204" pitchFamily="34" charset="0"/>
              </a:rPr>
              <a:t>Considerar como alunos binacionais os estudantes matriculados em qualquer das instituições participante dos convênios para cursos binacionais, permitindo assim que os mesmos concorram a benefícios e direitos além de adquirirem os deveres e obrigações pertinentes. 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Alunos Binacionais</a:t>
            </a:r>
          </a:p>
        </p:txBody>
      </p:sp>
      <p:pic>
        <p:nvPicPr>
          <p:cNvPr id="17" name="Picture 4" descr="10458822_805907159422422_8098028383918745862_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92794"/>
            <a:ext cx="1375181" cy="916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1" y="1852190"/>
            <a:ext cx="2408426" cy="6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0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4" y="3532365"/>
            <a:ext cx="1511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eta para Baixo 19"/>
          <p:cNvSpPr/>
          <p:nvPr/>
        </p:nvSpPr>
        <p:spPr>
          <a:xfrm rot="18921982">
            <a:off x="2775936" y="2523371"/>
            <a:ext cx="407988" cy="4841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Seta para Baixo 20"/>
          <p:cNvSpPr/>
          <p:nvPr/>
        </p:nvSpPr>
        <p:spPr>
          <a:xfrm rot="3209189">
            <a:off x="6121791" y="2571932"/>
            <a:ext cx="407988" cy="48418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Seta para Baixo 21"/>
          <p:cNvSpPr/>
          <p:nvPr/>
        </p:nvSpPr>
        <p:spPr>
          <a:xfrm rot="13541860">
            <a:off x="2765777" y="3656360"/>
            <a:ext cx="406400" cy="4857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993" y="2968052"/>
            <a:ext cx="2936980" cy="722329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094" y="3413278"/>
            <a:ext cx="1476375" cy="102870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5" name="Seta para Baixo 24"/>
          <p:cNvSpPr/>
          <p:nvPr/>
        </p:nvSpPr>
        <p:spPr>
          <a:xfrm rot="8480686">
            <a:off x="6021997" y="3703115"/>
            <a:ext cx="406400" cy="4857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31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07503" y="5877272"/>
            <a:ext cx="8901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Definição de políticas, de áreas educacionais e laborais </a:t>
            </a:r>
            <a:r>
              <a:rPr lang="pt-BR" b="1" dirty="0"/>
              <a:t>estratégicas</a:t>
            </a:r>
            <a:r>
              <a:rPr lang="pt-BR" dirty="0"/>
              <a:t> de integração de forma conjunta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Definições conjuntas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8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1" y="1852190"/>
            <a:ext cx="2408426" cy="6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0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3" y="2874262"/>
            <a:ext cx="1511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eta para Baixo 20"/>
          <p:cNvSpPr/>
          <p:nvPr/>
        </p:nvSpPr>
        <p:spPr>
          <a:xfrm rot="17518501">
            <a:off x="3156676" y="2129949"/>
            <a:ext cx="407988" cy="48418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45" y="3983300"/>
            <a:ext cx="1476375" cy="1028700"/>
          </a:xfrm>
          <a:prstGeom prst="rect">
            <a:avLst/>
          </a:prstGeom>
        </p:spPr>
      </p:pic>
      <p:sp>
        <p:nvSpPr>
          <p:cNvPr id="13" name="Seta para Baixo 12"/>
          <p:cNvSpPr/>
          <p:nvPr/>
        </p:nvSpPr>
        <p:spPr>
          <a:xfrm rot="16200000">
            <a:off x="3157470" y="3293077"/>
            <a:ext cx="406400" cy="4857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14231979">
            <a:off x="3121524" y="4280579"/>
            <a:ext cx="406400" cy="4857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098" name="Picture 2" descr="https://pos.faap.br/images-cursos/2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43" y="2092277"/>
            <a:ext cx="4365651" cy="261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4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2050" y="5029392"/>
            <a:ext cx="9146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Levantamento das demandas do setor laboral em ambos os lados da fronteira, visando o desenvolvimento de um </a:t>
            </a:r>
            <a:r>
              <a:rPr lang="pt-BR" b="1" dirty="0"/>
              <a:t>diagnóstico</a:t>
            </a:r>
            <a:r>
              <a:rPr lang="pt-BR" dirty="0"/>
              <a:t> acerca do espaço </a:t>
            </a:r>
            <a:r>
              <a:rPr lang="pt-BR" dirty="0" err="1"/>
              <a:t>transfronteiriço</a:t>
            </a:r>
            <a:r>
              <a:rPr lang="pt-BR" dirty="0"/>
              <a:t> por meio de consulta aos setores público e produtivo, assim como à comunidade da fronteira;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Levantamento da demanda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146" name="Picture 2" descr="http://noticias.universia.com.ar/net/images/consejos-profesionales/d/de/des/descubri-profesiones-concentran-demanda-argent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81715"/>
            <a:ext cx="3445075" cy="16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levantamento da demanda labo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81716"/>
            <a:ext cx="2990516" cy="167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11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34462" y="5525844"/>
            <a:ext cx="91460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Definição dos perfis dos egressos que atendam às demandas dos dois lados da fronteira, </a:t>
            </a:r>
            <a:r>
              <a:rPr lang="pt-BR" b="1" dirty="0"/>
              <a:t>cargas horárias mínimas </a:t>
            </a:r>
            <a:r>
              <a:rPr lang="pt-BR" dirty="0"/>
              <a:t>e demais </a:t>
            </a:r>
            <a:r>
              <a:rPr lang="pt-BR" b="1" dirty="0"/>
              <a:t>exigências de formação </a:t>
            </a:r>
            <a:r>
              <a:rPr lang="pt-BR" dirty="0"/>
              <a:t>em consonância aos catálogos de cada sistema educacional;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105694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Perfil egresso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170" name="Picture 2" descr="Resultado de imagem para catÃ¡logo nacional de cursos tÃ©cn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2705919" cy="38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9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2050" y="5907476"/>
            <a:ext cx="914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Conferência dos conteúdos programáticos de modo que contem</a:t>
            </a:r>
            <a:r>
              <a:rPr lang="pt-BR" b="1" dirty="0"/>
              <a:t>plem as bases científicas e tecnológicas exigidas </a:t>
            </a:r>
            <a:r>
              <a:rPr lang="pt-BR" dirty="0"/>
              <a:t>em cada nacionalidade;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Conteúdos programáticos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Picture 2" descr="Resultado de imagem para catÃ¡logo nacional de cursos tÃ©cn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46" y="1947656"/>
            <a:ext cx="2705919" cy="38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43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2050" y="6013350"/>
            <a:ext cx="914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Consonância às tabelas educacionais de equivalência de níveis de ensino em ambos os países, tanto para </a:t>
            </a:r>
            <a:r>
              <a:rPr lang="pt-BR" b="1" dirty="0"/>
              <a:t>ingresso</a:t>
            </a:r>
            <a:r>
              <a:rPr lang="pt-BR" dirty="0"/>
              <a:t> quanto para </a:t>
            </a:r>
            <a:r>
              <a:rPr lang="pt-BR" b="1" dirty="0"/>
              <a:t>conclusão</a:t>
            </a:r>
            <a:r>
              <a:rPr lang="pt-BR" dirty="0"/>
              <a:t> dos cursos;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548171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Tabela de equivalências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971550" y="1774848"/>
            <a:ext cx="1522494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Ens. Fund.</a:t>
            </a:r>
            <a:endParaRPr lang="pt-BR" altLang="pt-BR" sz="16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rial" panose="020B0604020202020204" pitchFamily="34" charset="0"/>
                <a:ea typeface="MS PGothic" panose="020B0600070205080204" pitchFamily="34" charset="-128"/>
              </a:rPr>
              <a:t>9 anos</a:t>
            </a:r>
          </a:p>
        </p:txBody>
      </p:sp>
      <p:grpSp>
        <p:nvGrpSpPr>
          <p:cNvPr id="10" name="Grupo 49"/>
          <p:cNvGrpSpPr>
            <a:grpSpLocks/>
          </p:cNvGrpSpPr>
          <p:nvPr/>
        </p:nvGrpSpPr>
        <p:grpSpPr bwMode="auto">
          <a:xfrm>
            <a:off x="982663" y="2708275"/>
            <a:ext cx="3787775" cy="3313113"/>
            <a:chOff x="1116014" y="3124556"/>
            <a:chExt cx="3787574" cy="3312232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3132138" y="3500438"/>
              <a:ext cx="1152525" cy="151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pt-BR" sz="2400"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3276600" y="3444877"/>
              <a:ext cx="1511300" cy="1584325"/>
              <a:chOff x="2064" y="2170"/>
              <a:chExt cx="952" cy="998"/>
            </a:xfrm>
          </p:grpSpPr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2064" y="2170"/>
                <a:ext cx="952" cy="998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pt-B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7" name="Text Box 25"/>
              <p:cNvSpPr txBox="1">
                <a:spLocks noChangeArrowheads="1"/>
              </p:cNvSpPr>
              <p:nvPr/>
            </p:nvSpPr>
            <p:spPr bwMode="auto">
              <a:xfrm>
                <a:off x="2064" y="2368"/>
                <a:ext cx="923" cy="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Integrado</a:t>
                </a:r>
                <a:endParaRPr lang="pt-BR" altLang="pt-BR" sz="16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800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Médio + Técnico</a:t>
                </a:r>
              </a:p>
            </p:txBody>
          </p:sp>
        </p:grp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3049388" y="3124556"/>
              <a:ext cx="1854200" cy="3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  <a:ea typeface="MS PGothic" panose="020B0600070205080204" pitchFamily="34" charset="-128"/>
                </a:rPr>
                <a:t>4 anos</a:t>
              </a:r>
            </a:p>
          </p:txBody>
        </p: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3265476" y="5500163"/>
              <a:ext cx="1512888" cy="936625"/>
              <a:chOff x="2057" y="5508"/>
              <a:chExt cx="952" cy="998"/>
            </a:xfrm>
          </p:grpSpPr>
          <p:sp>
            <p:nvSpPr>
              <p:cNvPr id="24" name="Rectangle 36"/>
              <p:cNvSpPr>
                <a:spLocks noChangeArrowheads="1"/>
              </p:cNvSpPr>
              <p:nvPr/>
            </p:nvSpPr>
            <p:spPr bwMode="auto">
              <a:xfrm>
                <a:off x="2057" y="5508"/>
                <a:ext cx="952" cy="99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pt-B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5" name="Text Box 37"/>
              <p:cNvSpPr txBox="1">
                <a:spLocks noChangeArrowheads="1"/>
              </p:cNvSpPr>
              <p:nvPr/>
            </p:nvSpPr>
            <p:spPr bwMode="auto">
              <a:xfrm>
                <a:off x="2057" y="5667"/>
                <a:ext cx="923" cy="6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Subsequente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>
                    <a:solidFill>
                      <a:srgbClr val="FF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Técnico</a:t>
                </a:r>
              </a:p>
            </p:txBody>
          </p:sp>
        </p:grp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3265412" y="5140361"/>
              <a:ext cx="15113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rial" panose="020B0604020202020204" pitchFamily="34" charset="0"/>
                  <a:ea typeface="MS PGothic" panose="020B0600070205080204" pitchFamily="34" charset="-128"/>
                </a:rPr>
                <a:t>2 anos</a:t>
              </a:r>
            </a:p>
          </p:txBody>
        </p:sp>
        <p:grpSp>
          <p:nvGrpSpPr>
            <p:cNvPr id="20" name="Group 8"/>
            <p:cNvGrpSpPr>
              <a:grpSpLocks/>
            </p:cNvGrpSpPr>
            <p:nvPr/>
          </p:nvGrpSpPr>
          <p:grpSpPr bwMode="auto">
            <a:xfrm>
              <a:off x="1116014" y="3443291"/>
              <a:ext cx="1511301" cy="1584326"/>
              <a:chOff x="703" y="2750"/>
              <a:chExt cx="952" cy="998"/>
            </a:xfrm>
          </p:grpSpPr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703" y="2750"/>
                <a:ext cx="952" cy="998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pt-BR" sz="2400"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" name="Text Box 12"/>
              <p:cNvSpPr txBox="1">
                <a:spLocks noChangeArrowheads="1"/>
              </p:cNvSpPr>
              <p:nvPr/>
            </p:nvSpPr>
            <p:spPr bwMode="auto">
              <a:xfrm>
                <a:off x="839" y="2835"/>
                <a:ext cx="611" cy="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Ensino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Médio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2000">
                  <a:solidFill>
                    <a:schemeClr val="tx2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2000">
                    <a:solidFill>
                      <a:schemeClr val="tx2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rPr>
                  <a:t>3 anos</a:t>
                </a:r>
              </a:p>
            </p:txBody>
          </p:sp>
        </p:grpSp>
      </p:grpSp>
      <p:pic>
        <p:nvPicPr>
          <p:cNvPr id="28" name="Picture 2" descr="C:\Users\IFSul-Miguel\Desktop\IFSul\Logotipo Ifsul - N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203450"/>
            <a:ext cx="1511300" cy="420688"/>
          </a:xfrm>
          <a:prstGeom prst="rect">
            <a:avLst/>
          </a:prstGeom>
          <a:solidFill>
            <a:schemeClr val="accent2"/>
          </a:solidFill>
          <a:ln w="28575">
            <a:solidFill>
              <a:srgbClr val="339933"/>
            </a:solidFill>
            <a:miter lim="800000"/>
            <a:headEnd/>
            <a:tailEnd/>
          </a:ln>
        </p:spPr>
      </p:pic>
      <p:pic>
        <p:nvPicPr>
          <p:cNvPr id="29" name="Picture 27" descr="http://campusvirtual.edu.uy/programas/unidadinspector/Public/logo%20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87550"/>
            <a:ext cx="647700" cy="6604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339933"/>
            </a:solidFill>
            <a:miter lim="800000"/>
            <a:headEnd/>
            <a:tailEnd/>
          </a:ln>
        </p:spPr>
      </p:pic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5014913" y="3027517"/>
            <a:ext cx="1511300" cy="1584325"/>
          </a:xfrm>
          <a:prstGeom prst="rect">
            <a:avLst/>
          </a:prstGeom>
          <a:solidFill>
            <a:srgbClr val="99CC00"/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014913" y="3343275"/>
            <a:ext cx="14652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err="1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Enseñanza</a:t>
            </a:r>
            <a:r>
              <a:rPr lang="pt-BR" altLang="pt-BR" sz="1800" dirty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Média Tecnológica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4787900" y="2708275"/>
            <a:ext cx="185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ea typeface="MS PGothic" panose="020B0600070205080204" pitchFamily="34" charset="-128"/>
              </a:rPr>
              <a:t>3 años</a:t>
            </a:r>
          </a:p>
        </p:txBody>
      </p:sp>
      <p:sp>
        <p:nvSpPr>
          <p:cNvPr id="33" name="Rectangle 36"/>
          <p:cNvSpPr>
            <a:spLocks noChangeArrowheads="1"/>
          </p:cNvSpPr>
          <p:nvPr/>
        </p:nvSpPr>
        <p:spPr bwMode="auto">
          <a:xfrm>
            <a:off x="5003800" y="5084763"/>
            <a:ext cx="1512888" cy="936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pt-BR" sz="24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003800" y="5233988"/>
            <a:ext cx="14668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Terciário</a:t>
            </a:r>
            <a:endParaRPr lang="pt-BR" altLang="pt-BR" sz="1600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003800" y="4724400"/>
            <a:ext cx="1511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" panose="020B0604020202020204" pitchFamily="34" charset="0"/>
                <a:ea typeface="MS PGothic" panose="020B0600070205080204" pitchFamily="34" charset="-128"/>
              </a:rPr>
              <a:t>2 años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6944280" y="1568986"/>
            <a:ext cx="1876192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Primária</a:t>
            </a:r>
            <a:endParaRPr lang="pt-BR" altLang="pt-BR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6 </a:t>
            </a:r>
            <a:r>
              <a:rPr lang="pt-BR" altLang="pt-BR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años</a:t>
            </a:r>
            <a:endParaRPr lang="pt-BR" altLang="pt-BR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6940923" y="2262901"/>
            <a:ext cx="1876192" cy="67710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Arial" panose="020B0604020202020204" pitchFamily="34" charset="0"/>
                <a:ea typeface="MS PGothic" panose="020B0600070205080204" pitchFamily="34" charset="-128"/>
              </a:rPr>
              <a:t>Ciclo Básico</a:t>
            </a:r>
            <a:endParaRPr lang="pt-BR" altLang="pt-BR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3 </a:t>
            </a:r>
            <a:r>
              <a:rPr lang="pt-BR" altLang="pt-BR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años</a:t>
            </a:r>
            <a:endParaRPr lang="pt-BR" altLang="pt-BR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6942883" y="3040561"/>
            <a:ext cx="1876192" cy="1584000"/>
          </a:xfrm>
          <a:prstGeom prst="rect">
            <a:avLst/>
          </a:prstGeom>
          <a:solidFill>
            <a:srgbClr val="99CC00"/>
          </a:solidFill>
          <a:ln w="381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 err="1">
                <a:latin typeface="Arial" panose="020B0604020202020204" pitchFamily="34" charset="0"/>
                <a:ea typeface="MS PGothic" panose="020B0600070205080204" pitchFamily="34" charset="-128"/>
              </a:rPr>
              <a:t>Bachillerato</a:t>
            </a:r>
            <a:endParaRPr lang="pt-BR" altLang="pt-BR" sz="18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anose="020B0604020202020204" pitchFamily="34" charset="0"/>
                <a:ea typeface="MS PGothic" panose="020B0600070205080204" pitchFamily="34" charset="-128"/>
              </a:rPr>
              <a:t>3 </a:t>
            </a:r>
            <a:r>
              <a:rPr lang="pt-BR" altLang="pt-BR" sz="2000" dirty="0" err="1">
                <a:latin typeface="Arial" panose="020B0604020202020204" pitchFamily="34" charset="0"/>
                <a:ea typeface="MS PGothic" panose="020B0600070205080204" pitchFamily="34" charset="-128"/>
              </a:rPr>
              <a:t>años</a:t>
            </a:r>
            <a:endParaRPr lang="pt-BR" altLang="pt-BR" sz="20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6942883" y="5609603"/>
            <a:ext cx="18761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pt-BR" altLang="pt-BR" dirty="0">
                <a:ea typeface="MS PGothic" panose="020B0600070205080204" pitchFamily="34" charset="-128"/>
              </a:rPr>
              <a:t>Grado -</a:t>
            </a:r>
            <a:r>
              <a:rPr lang="pt-BR" altLang="pt-BR" dirty="0" smtClean="0">
                <a:ea typeface="MS PGothic" panose="020B0600070205080204" pitchFamily="34" charset="-128"/>
              </a:rPr>
              <a:t> Univers.</a:t>
            </a:r>
            <a:endParaRPr lang="pt-BR" altLang="pt-BR" dirty="0">
              <a:ea typeface="MS PGothic" panose="020B0600070205080204" pitchFamily="34" charset="-128"/>
            </a:endParaRP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982663" y="5284569"/>
            <a:ext cx="1522829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pt-BR" altLang="pt-BR" sz="2000" dirty="0">
                <a:ea typeface="MS PGothic" panose="020B0600070205080204" pitchFamily="34" charset="-128"/>
              </a:rPr>
              <a:t>Cursos Superiores</a:t>
            </a: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6942883" y="4715852"/>
            <a:ext cx="18761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pt-BR" altLang="pt-BR" dirty="0">
                <a:ea typeface="MS PGothic" panose="020B0600070205080204" pitchFamily="34" charset="-128"/>
              </a:rPr>
              <a:t>Ed. Méd. </a:t>
            </a:r>
            <a:r>
              <a:rPr lang="pt-BR" altLang="pt-BR" dirty="0" err="1">
                <a:ea typeface="MS PGothic" panose="020B0600070205080204" pitchFamily="34" charset="-128"/>
              </a:rPr>
              <a:t>Sup</a:t>
            </a:r>
            <a:endParaRPr lang="pt-BR" altLang="pt-BR" dirty="0">
              <a:ea typeface="MS PGothic" panose="020B0600070205080204" pitchFamily="34" charset="-128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6942883" y="5131740"/>
            <a:ext cx="187619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pt-BR" altLang="pt-BR" dirty="0" smtClean="0">
                <a:ea typeface="MS PGothic" panose="020B0600070205080204" pitchFamily="34" charset="-128"/>
              </a:rPr>
              <a:t>Prof. - No Univ.</a:t>
            </a:r>
            <a:endParaRPr lang="pt-BR" altLang="pt-BR" dirty="0">
              <a:ea typeface="MS PGothic" panose="020B0600070205080204" pitchFamily="34" charset="-128"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976938" y="4788085"/>
            <a:ext cx="1522829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Arial" panose="020B0604020202020204" pitchFamily="34" charset="0"/>
                <a:ea typeface="MS PGothic" panose="020B0600070205080204" pitchFamily="34" charset="-128"/>
              </a:rPr>
              <a:t>Técnicos</a:t>
            </a:r>
            <a:endParaRPr lang="pt-BR" altLang="pt-BR" sz="24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10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2050" y="4971144"/>
            <a:ext cx="914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b="1" dirty="0"/>
              <a:t>Construção conjunta </a:t>
            </a:r>
            <a:r>
              <a:rPr lang="pt-BR" dirty="0"/>
              <a:t>dos projetos pedagógicos, os quais devem ser aprovados em ambas as instituições, comparando e discutindo </a:t>
            </a:r>
            <a:r>
              <a:rPr lang="pt-BR" dirty="0" err="1" smtClean="0"/>
              <a:t>metodolog</a:t>
            </a:r>
            <a:r>
              <a:rPr lang="pt-BR" dirty="0" smtClean="0"/>
              <a:t>. </a:t>
            </a:r>
            <a:r>
              <a:rPr lang="pt-BR" dirty="0"/>
              <a:t>de </a:t>
            </a:r>
            <a:r>
              <a:rPr lang="pt-BR" dirty="0" smtClean="0"/>
              <a:t>ens. </a:t>
            </a:r>
            <a:r>
              <a:rPr lang="pt-BR" dirty="0"/>
              <a:t>e de avaliação;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PPC/</a:t>
            </a:r>
            <a:r>
              <a:rPr lang="pt-B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Plan</a:t>
            </a: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- conjuntos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805264"/>
            <a:ext cx="914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b="1" dirty="0"/>
              <a:t>Alterações dos projetos </a:t>
            </a:r>
            <a:r>
              <a:rPr lang="pt-BR" dirty="0"/>
              <a:t>pedagógicos dos cursos deverão ser informados às instituições parceiras, </a:t>
            </a:r>
            <a:r>
              <a:rPr lang="pt-BR" b="1" dirty="0"/>
              <a:t>negociando a forma de trabalho </a:t>
            </a:r>
            <a:r>
              <a:rPr lang="pt-BR" dirty="0"/>
              <a:t>conjunto caso a caso;</a:t>
            </a:r>
          </a:p>
        </p:txBody>
      </p:sp>
      <p:pic>
        <p:nvPicPr>
          <p:cNvPr id="8" name="Imagem 7" descr="ComiteGestor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700808"/>
            <a:ext cx="4392488" cy="2929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7701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5805264"/>
            <a:ext cx="914605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Alterações da oferta educativa serão informadas previamente as instituições conveniadas;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Alteração oferta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194" name="Picture 2" descr="Resultado de imagem para alteraÃ§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5" y="2060848"/>
            <a:ext cx="8572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2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5472983"/>
            <a:ext cx="91460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As inscrições poderão ser </a:t>
            </a:r>
            <a:r>
              <a:rPr lang="pt-BR" b="1" dirty="0"/>
              <a:t>realizadas em qualquer uma das instituições parceiras</a:t>
            </a:r>
            <a:r>
              <a:rPr lang="pt-BR" dirty="0"/>
              <a:t>, independentemente da nacionalidade dos candidatos, seguindo expressamente as regras das referidas instituições;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inscrições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0242" name="Picture 2" descr="Resultado de imagem para inscriÃ§Ãµ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1810"/>
            <a:ext cx="36385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 rot="17518501">
            <a:off x="4533890" y="2142968"/>
            <a:ext cx="407988" cy="484187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6200000">
            <a:off x="4534684" y="3306096"/>
            <a:ext cx="406400" cy="4857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14231979">
            <a:off x="4572011" y="4407071"/>
            <a:ext cx="406400" cy="48577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33420"/>
            <a:ext cx="2408426" cy="6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0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312" y="3055492"/>
            <a:ext cx="1511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994" y="4164530"/>
            <a:ext cx="14763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2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755576" y="1628800"/>
            <a:ext cx="7776864" cy="446449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O que são os cursos binacionais?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5472983"/>
            <a:ext cx="91460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A seleção de candidatos de sua nacionalidade é realizada por </a:t>
            </a:r>
            <a:r>
              <a:rPr lang="pt-BR" b="1" dirty="0"/>
              <a:t>cada instituição</a:t>
            </a:r>
            <a:r>
              <a:rPr lang="pt-BR" dirty="0"/>
              <a:t>, respeitando os modelos já existentes e comumente empregados, tais como provas </a:t>
            </a:r>
            <a:r>
              <a:rPr lang="pt-BR" b="1" dirty="0"/>
              <a:t>classificatórias</a:t>
            </a:r>
            <a:r>
              <a:rPr lang="pt-BR" dirty="0"/>
              <a:t> (Brasil) ou </a:t>
            </a:r>
            <a:r>
              <a:rPr lang="pt-BR" b="1" dirty="0"/>
              <a:t>sorteio</a:t>
            </a:r>
            <a:r>
              <a:rPr lang="pt-BR" dirty="0"/>
              <a:t> (Uruguai). 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seleção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1266" name="Picture 2" descr="Resultado de imagem para sorteio glob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43964"/>
            <a:ext cx="2233583" cy="223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m para vestib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3964"/>
            <a:ext cx="3946488" cy="222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93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251520" y="5805264"/>
            <a:ext cx="88945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b="1" dirty="0"/>
              <a:t>Equivalência de vagas </a:t>
            </a:r>
            <a:r>
              <a:rPr lang="pt-BR" dirty="0"/>
              <a:t>para cada nacionalidade; 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Vagas/</a:t>
            </a:r>
            <a:r>
              <a:rPr lang="pt-B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cupos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3150307" y="4493365"/>
            <a:ext cx="266399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50% vagas</a:t>
            </a:r>
            <a:endParaRPr lang="pt-BR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Resultado de imagem para brasil e urugu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620758" cy="233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336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271426" y="1345490"/>
            <a:ext cx="4299265" cy="38837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5472983"/>
            <a:ext cx="91460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Equivalência da oferta educativa binacional, na qual cada instituição procura ofertar um </a:t>
            </a:r>
            <a:r>
              <a:rPr lang="pt-BR" b="1" dirty="0"/>
              <a:t>número equânime de cursos </a:t>
            </a:r>
            <a:r>
              <a:rPr lang="pt-BR" b="1" dirty="0" smtClean="0"/>
              <a:t>“ou” vagas/</a:t>
            </a:r>
            <a:r>
              <a:rPr lang="pt-BR" b="1" dirty="0" err="1" smtClean="0"/>
              <a:t>cupos</a:t>
            </a:r>
            <a:r>
              <a:rPr lang="pt-BR" dirty="0" smtClean="0"/>
              <a:t>, </a:t>
            </a:r>
            <a:r>
              <a:rPr lang="pt-BR" dirty="0"/>
              <a:t>buscando </a:t>
            </a:r>
            <a:r>
              <a:rPr lang="pt-BR" b="1" dirty="0"/>
              <a:t>ampliar o leque de opções</a:t>
            </a:r>
            <a:r>
              <a:rPr lang="pt-BR" dirty="0"/>
              <a:t> na região de fronteira;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383907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Oferta educativa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2" descr="Resultado de imagem para curs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92" y="1556792"/>
            <a:ext cx="1727252" cy="10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urugu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080" y="3628803"/>
            <a:ext cx="134111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curs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55" y="1571293"/>
            <a:ext cx="1727252" cy="10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m para curs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297" y="2523723"/>
            <a:ext cx="1727252" cy="10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m para curs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55" y="2600048"/>
            <a:ext cx="1727252" cy="10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m para curs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3" y="1556792"/>
            <a:ext cx="1727252" cy="10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m para curs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76" y="1560611"/>
            <a:ext cx="1727252" cy="10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m para curs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3" y="2600048"/>
            <a:ext cx="1727252" cy="10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m para curs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76" y="2600047"/>
            <a:ext cx="1727252" cy="10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b/be/Mapa_do_Brasil_com_a_Bandeira_Nacio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22" y="3631546"/>
            <a:ext cx="144549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Arredondado 23"/>
          <p:cNvSpPr/>
          <p:nvPr/>
        </p:nvSpPr>
        <p:spPr>
          <a:xfrm>
            <a:off x="4593215" y="1345490"/>
            <a:ext cx="4299265" cy="388371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724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22776" y="5805264"/>
            <a:ext cx="914605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/>
              <a:t>Gestão compartilhada os cursos binacionais, com reuniões periódicas e frequentes, através dos comitês gestores(reitorias) e comitês operativos/pedagógicos locais.</a:t>
            </a:r>
            <a:endParaRPr lang="pt-BR" dirty="0"/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Gestão compartilhada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122" name="Picture 2" descr="https://encrypted-tbn0.gstatic.com/images?q=tbn:ANd9GcRPYfIhSxHf-gWfvn0IblemJNi5tF_ASazEpZHSRKl4bQrM_5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57" y="2348880"/>
            <a:ext cx="5256584" cy="30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796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5907476"/>
            <a:ext cx="914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Cada instituição terá um </a:t>
            </a:r>
            <a:r>
              <a:rPr lang="pt-BR" b="1" dirty="0"/>
              <a:t>responsável nas reitorias </a:t>
            </a:r>
            <a:r>
              <a:rPr lang="pt-BR" dirty="0"/>
              <a:t>e outro </a:t>
            </a:r>
            <a:r>
              <a:rPr lang="pt-BR" b="1" dirty="0"/>
              <a:t>responsável no campus </a:t>
            </a:r>
            <a:r>
              <a:rPr lang="pt-BR" dirty="0"/>
              <a:t>para </a:t>
            </a:r>
            <a:r>
              <a:rPr lang="pt-BR" b="1" dirty="0"/>
              <a:t>encaminhamento das demandas binacionais</a:t>
            </a:r>
            <a:r>
              <a:rPr lang="pt-BR" dirty="0"/>
              <a:t>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Coord./ref. binacional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146" name="Picture 2" descr="https://i2.wp.com/catequesecatolica.com.br/site/wp-content/uploads/2017/03/coordenador.jpg?fit=750%2C3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47" y="2895323"/>
            <a:ext cx="4450440" cy="20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3.amazonaws.com/nerit-cms/neritpolitica/text-editor/competenci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1" y="2954755"/>
            <a:ext cx="4039924" cy="201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8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5472983"/>
            <a:ext cx="91460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Possibilidade de </a:t>
            </a:r>
            <a:r>
              <a:rPr lang="pt-BR" b="1" dirty="0"/>
              <a:t>utilização dos idiomas português e espanhol </a:t>
            </a:r>
            <a:r>
              <a:rPr lang="pt-BR" dirty="0"/>
              <a:t>em </a:t>
            </a:r>
            <a:r>
              <a:rPr lang="pt-BR" b="1" dirty="0"/>
              <a:t>qualquer atividade </a:t>
            </a:r>
            <a:r>
              <a:rPr lang="pt-BR" dirty="0"/>
              <a:t>de ensino, pesquisa e extensão, </a:t>
            </a:r>
            <a:r>
              <a:rPr lang="pt-BR" b="1" dirty="0"/>
              <a:t>respeitando as línguas maternas dos docentes e discentes </a:t>
            </a:r>
            <a:r>
              <a:rPr lang="pt-BR" dirty="0"/>
              <a:t>nas atividades do curso;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Português / </a:t>
            </a:r>
            <a:r>
              <a:rPr lang="pt-B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español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" name="Picture 2" descr="http://www.chevereidiomas.com.br/wp-content/uploads/2013/09/se-habla-espa%C3%B1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483" y="2198244"/>
            <a:ext cx="24479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img.viajeabrasil.com/aprender-portugues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11310"/>
            <a:ext cx="25558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714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179387" y="476672"/>
            <a:ext cx="8964613" cy="1584176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Conservar </a:t>
            </a: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 CARACTERÍSTICAS </a:t>
            </a:r>
            <a:r>
              <a:rPr lang="pt-B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instituCIONAIS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050" y="5519172"/>
            <a:ext cx="91460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/>
              <a:t>Manter, sempre que possível, as </a:t>
            </a:r>
            <a:r>
              <a:rPr lang="pt-BR" b="1" dirty="0" smtClean="0"/>
              <a:t>características institucionais</a:t>
            </a:r>
            <a:r>
              <a:rPr lang="pt-BR" dirty="0" smtClean="0"/>
              <a:t>, </a:t>
            </a:r>
            <a:r>
              <a:rPr lang="pt-BR" b="1" dirty="0" smtClean="0"/>
              <a:t>metodologias</a:t>
            </a:r>
            <a:r>
              <a:rPr lang="pt-BR" dirty="0" smtClean="0"/>
              <a:t> </a:t>
            </a:r>
            <a:r>
              <a:rPr lang="pt-BR" b="1" dirty="0" smtClean="0"/>
              <a:t>pedagógicas</a:t>
            </a:r>
            <a:r>
              <a:rPr lang="pt-BR" dirty="0" smtClean="0"/>
              <a:t> e </a:t>
            </a:r>
            <a:r>
              <a:rPr lang="pt-BR" b="1" dirty="0" smtClean="0"/>
              <a:t>avaliativas</a:t>
            </a:r>
            <a:r>
              <a:rPr lang="pt-BR" dirty="0" smtClean="0"/>
              <a:t>, </a:t>
            </a:r>
            <a:r>
              <a:rPr lang="pt-BR" b="1" dirty="0" smtClean="0"/>
              <a:t>calendários</a:t>
            </a:r>
            <a:r>
              <a:rPr lang="pt-BR" dirty="0" smtClean="0"/>
              <a:t> acadêmicos, </a:t>
            </a:r>
            <a:r>
              <a:rPr lang="pt-BR" b="1" dirty="0" smtClean="0"/>
              <a:t>identidade</a:t>
            </a:r>
            <a:r>
              <a:rPr lang="pt-BR" dirty="0" smtClean="0"/>
              <a:t> </a:t>
            </a:r>
            <a:r>
              <a:rPr lang="pt-BR" b="1" dirty="0" smtClean="0"/>
              <a:t>cultural</a:t>
            </a:r>
            <a:r>
              <a:rPr lang="pt-BR" dirty="0" smtClean="0"/>
              <a:t>, </a:t>
            </a:r>
            <a:r>
              <a:rPr lang="pt-BR" b="1" dirty="0" smtClean="0"/>
              <a:t>documentações</a:t>
            </a:r>
            <a:r>
              <a:rPr lang="pt-BR" dirty="0" smtClean="0"/>
              <a:t> nacionais, entre outras;</a:t>
            </a:r>
            <a:endParaRPr lang="pt-BR" dirty="0"/>
          </a:p>
        </p:txBody>
      </p:sp>
      <p:pic>
        <p:nvPicPr>
          <p:cNvPr id="11266" name="Picture 2" descr="Resultado de imagem para calendÃ¡rio acadÃªm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91" y="3612346"/>
            <a:ext cx="2330204" cy="81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m para mate brasil e urugu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07448"/>
            <a:ext cx="1653845" cy="22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m para avaliaÃ§Ã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6" y="4106657"/>
            <a:ext cx="2423900" cy="121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sultado de imagem para documento identida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27" y="2653219"/>
            <a:ext cx="1142528" cy="165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sultado de imagem para cedula identidad urugu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140" y="4356929"/>
            <a:ext cx="1348310" cy="116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3" y="2653219"/>
            <a:ext cx="2548702" cy="125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77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34417" y="5029392"/>
            <a:ext cx="91460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/>
              <a:t>Todas os cursos deverão </a:t>
            </a:r>
            <a:r>
              <a:rPr lang="pt-BR" b="1" dirty="0" smtClean="0"/>
              <a:t>oferecer disciplinas nas áreas de administração/empreendedorismo</a:t>
            </a:r>
            <a:r>
              <a:rPr lang="pt-BR" dirty="0" smtClean="0"/>
              <a:t>, com o objetivo de </a:t>
            </a:r>
            <a:r>
              <a:rPr lang="pt-BR" b="1" dirty="0" smtClean="0"/>
              <a:t>estimular o caráter empreendedor </a:t>
            </a:r>
            <a:r>
              <a:rPr lang="pt-BR" dirty="0" smtClean="0"/>
              <a:t>em seus alunos;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 idx="4294967295"/>
          </p:nvPr>
        </p:nvSpPr>
        <p:spPr>
          <a:xfrm>
            <a:off x="0" y="24562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Caráter empreendedor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2" descr="Resultado de imagem para carater empreende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88840"/>
            <a:ext cx="3768353" cy="250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857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15491" y="5805264"/>
            <a:ext cx="914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Consideração de </a:t>
            </a:r>
            <a:r>
              <a:rPr lang="pt-BR" b="1" dirty="0"/>
              <a:t>aspectos e normativas brasileiras e uruguaias </a:t>
            </a:r>
            <a:r>
              <a:rPr lang="pt-BR" dirty="0"/>
              <a:t>nos planos de ensino de todas as disciplinas e na dinâmica cotidiana de sala de aula; 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Normativas </a:t>
            </a:r>
            <a:r>
              <a:rPr lang="pt-B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</a:t>
            </a: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pt-B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uy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170" name="Picture 2" descr="https://www.institutosc.com.br/files/normas-seguranca-do-trabalho-n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07653"/>
            <a:ext cx="1734101" cy="17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2.wp.com/blog.mettzer.com/wp-content/uploads/2017/11/Regras-da-ABNT-para-TCC-conhec%CC%A7a-as-principais-normas.png?fit=620%2C350&amp;ss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78333"/>
            <a:ext cx="2437645" cy="13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normas a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07653"/>
            <a:ext cx="2309826" cy="15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68" y="1749624"/>
            <a:ext cx="1076932" cy="10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862004" y="3583901"/>
            <a:ext cx="2250553" cy="13388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err="1" smtClean="0"/>
              <a:t>Diseño</a:t>
            </a:r>
            <a:r>
              <a:rPr lang="pt-BR" dirty="0" smtClean="0"/>
              <a:t> – Projeto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err="1" smtClean="0"/>
              <a:t>Dibujo</a:t>
            </a:r>
            <a:r>
              <a:rPr lang="pt-BR" dirty="0" smtClean="0"/>
              <a:t> – Desenho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err="1" smtClean="0"/>
              <a:t>Perejil</a:t>
            </a:r>
            <a:r>
              <a:rPr lang="pt-BR" dirty="0" smtClean="0"/>
              <a:t> – Salsa</a:t>
            </a:r>
            <a:endParaRPr lang="pt-BR" dirty="0"/>
          </a:p>
        </p:txBody>
      </p:sp>
      <p:pic>
        <p:nvPicPr>
          <p:cNvPr id="14" name="Picture 2" descr="https://www.brasileiraspelomundo.com/wp-content/uploads/2018/07/dreamstime_s_75172248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86" y="1754148"/>
            <a:ext cx="1800200" cy="151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724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15491" y="5805264"/>
            <a:ext cx="914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Estímulo à realização de </a:t>
            </a:r>
            <a:r>
              <a:rPr lang="pt-BR" b="1" dirty="0"/>
              <a:t>projetos de ensino, pesquisa e extensão envolvendo </a:t>
            </a:r>
            <a:r>
              <a:rPr lang="pt-BR" dirty="0"/>
              <a:t>os </a:t>
            </a:r>
            <a:r>
              <a:rPr lang="pt-BR" b="1" dirty="0"/>
              <a:t>dois lados da fronteira</a:t>
            </a:r>
            <a:r>
              <a:rPr lang="pt-BR" dirty="0"/>
              <a:t>; 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projetos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8196" name="Picture 4" descr="Resultado de imagem para projetos de ensino pesquisa e extensÃ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7651"/>
            <a:ext cx="3528392" cy="256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m para brasil e urugu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7865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2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932040" y="4921214"/>
            <a:ext cx="2663998" cy="7207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Integração</a:t>
            </a:r>
            <a:endParaRPr lang="pt-BR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619672" y="4867489"/>
            <a:ext cx="266399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50% vagas</a:t>
            </a:r>
            <a:endParaRPr lang="pt-BR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Resultado de imagem para brasil e urugu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3620758" cy="233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68" y="296793"/>
            <a:ext cx="5065357" cy="13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38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-15491" y="5805264"/>
            <a:ext cx="91460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Planejamento de </a:t>
            </a:r>
            <a:r>
              <a:rPr lang="pt-BR" b="1" dirty="0"/>
              <a:t>visitas técnicas</a:t>
            </a:r>
            <a:r>
              <a:rPr lang="pt-BR" dirty="0"/>
              <a:t>, conforme possibilidades e disponibilidades do </a:t>
            </a:r>
            <a:r>
              <a:rPr lang="pt-BR" b="1" dirty="0"/>
              <a:t>setor produtivo bilateral</a:t>
            </a:r>
            <a:r>
              <a:rPr lang="pt-BR" dirty="0"/>
              <a:t>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Visitas técnicas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celag.org/wp-content/uploads/2014/10/brasil-mapa-band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44675"/>
            <a:ext cx="18002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2.bp.blogspot.com/-I4ZCRK8Gbrw/TiI55oXoEnI/AAAAAAAADi0/-kmP1rK5ogA/s1600/urugua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16338"/>
            <a:ext cx="1439862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www.drnewton.com.br/blog/wp-content/uploads/2012/10/desenho-perua-escolar_1330103441_im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2879725" cy="196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decolar.com/blog/wp-content/uploads/2011/05/passaporte_aber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349500"/>
            <a:ext cx="31591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641063" y="5412358"/>
            <a:ext cx="84963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>
              <a:defRPr sz="2800" b="1" ker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MS PGothic" charset="0"/>
              </a:defRPr>
            </a:lvl1pPr>
          </a:lstStyle>
          <a:p>
            <a:pPr>
              <a:defRPr/>
            </a:pPr>
            <a:r>
              <a:rPr lang="pt-BR" dirty="0"/>
              <a:t>Alunos estrangeiros necessitam dar entrada no país.</a:t>
            </a:r>
          </a:p>
        </p:txBody>
      </p:sp>
    </p:spTree>
    <p:extLst>
      <p:ext uri="{BB962C8B-B14F-4D97-AF65-F5344CB8AC3E}">
        <p14:creationId xmlns:p14="http://schemas.microsoft.com/office/powerpoint/2010/main" val="293348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34462" y="6237312"/>
            <a:ext cx="914605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Estímulo e promoção de oportunidades de estágio em </a:t>
            </a:r>
            <a:r>
              <a:rPr lang="pt-BR" b="1" dirty="0"/>
              <a:t>ambos os lados </a:t>
            </a:r>
            <a:r>
              <a:rPr lang="pt-BR" dirty="0"/>
              <a:t>da fronteira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Estágios/</a:t>
            </a:r>
            <a:r>
              <a:rPr lang="pt-BR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pasantias</a:t>
            </a: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binacionais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celag.org/wp-content/uploads/2014/10/brasil-mapa-band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44675"/>
            <a:ext cx="18002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2.bp.blogspot.com/-I4ZCRK8Gbrw/TiI55oXoEnI/AAAAAAAADi0/-kmP1rK5ogA/s1600/urugua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716338"/>
            <a:ext cx="14414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estudos.gospelmais.com.br/files/2013/07/como_o_cristao_morreu_para_l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24175"/>
            <a:ext cx="2887663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defensoria.se.gov.br/wp-content/uploads/2014/11/est%C3%A1g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27717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14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5136791"/>
            <a:ext cx="9146050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/>
              <a:t>Deverão ser </a:t>
            </a:r>
            <a:r>
              <a:rPr lang="pt-BR" b="1" dirty="0" smtClean="0"/>
              <a:t>garantidos os direitos e respeitados deveres</a:t>
            </a:r>
            <a:r>
              <a:rPr lang="pt-BR" dirty="0" smtClean="0"/>
              <a:t> enquanto </a:t>
            </a:r>
            <a:r>
              <a:rPr lang="pt-BR" dirty="0"/>
              <a:t>discentes, em </a:t>
            </a:r>
            <a:r>
              <a:rPr lang="pt-BR" dirty="0" smtClean="0"/>
              <a:t>ambas instituições/países.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 smtClean="0"/>
              <a:t>Em caso de </a:t>
            </a:r>
            <a:r>
              <a:rPr lang="pt-BR" b="1" dirty="0" smtClean="0"/>
              <a:t>penalidade</a:t>
            </a:r>
            <a:r>
              <a:rPr lang="pt-BR" dirty="0" smtClean="0"/>
              <a:t>, será aplicado o </a:t>
            </a:r>
            <a:r>
              <a:rPr lang="pt-BR" b="1" dirty="0" smtClean="0"/>
              <a:t>regulamento da instituição onde ocorreu o fato</a:t>
            </a:r>
            <a:r>
              <a:rPr lang="pt-BR" dirty="0" smtClean="0"/>
              <a:t>;</a:t>
            </a:r>
            <a:endParaRPr lang="pt-BR" dirty="0"/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Direitos / deveres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9218" name="Picture 2" descr="Resultado de imagem para direito e deve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57" y="1484784"/>
            <a:ext cx="6624736" cy="35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91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34417" y="5029392"/>
            <a:ext cx="91460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dirty="0"/>
              <a:t>Todos discentes </a:t>
            </a:r>
            <a:r>
              <a:rPr lang="pt-BR" b="1" dirty="0"/>
              <a:t>regularmente registrados em ambas instituições poderão concorrer</a:t>
            </a:r>
            <a:r>
              <a:rPr lang="pt-BR" dirty="0"/>
              <a:t> a benefícios de </a:t>
            </a:r>
            <a:r>
              <a:rPr lang="pt-BR" b="1" dirty="0"/>
              <a:t>assistência estudantil e bolsas </a:t>
            </a:r>
            <a:r>
              <a:rPr lang="pt-BR" dirty="0"/>
              <a:t>nas instituições participantes, </a:t>
            </a:r>
            <a:r>
              <a:rPr lang="pt-BR" b="1" dirty="0"/>
              <a:t>não podendo ser onerado em nenhuma situação </a:t>
            </a:r>
            <a:r>
              <a:rPr lang="pt-BR" dirty="0"/>
              <a:t>por qualquer tipo de benefício, devido ao princípio de reciprocidade.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017396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Assistência e bolsas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2" descr="http://www.unb.br/administracao/diretorias/dds/img/assistenc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3788"/>
            <a:ext cx="320357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1.bp.blogspot.com/-kPHTMQzpwzw/UOo3uHCDwiI/AAAAAAAACpw/roaK7O5u-2Y/s1600/vantage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61" y="1847888"/>
            <a:ext cx="24717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celag.org/wp-content/uploads/2014/10/brasil-mapa-bande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11" y="1343063"/>
            <a:ext cx="18002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2.bp.blogspot.com/-I4ZCRK8Gbrw/TiI55oXoEnI/AAAAAAAADi0/-kmP1rK5ogA/s1600/urugua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74" y="3214726"/>
            <a:ext cx="1439862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502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5877" y="4581128"/>
            <a:ext cx="91460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b="1" dirty="0" smtClean="0"/>
              <a:t>Reconhecimento automático </a:t>
            </a:r>
            <a:r>
              <a:rPr lang="pt-BR" dirty="0" smtClean="0"/>
              <a:t>dos diplomas de </a:t>
            </a:r>
            <a:r>
              <a:rPr lang="pt-BR" b="1" dirty="0" smtClean="0"/>
              <a:t>cursos técnicos </a:t>
            </a:r>
            <a:r>
              <a:rPr lang="pt-BR" dirty="0" smtClean="0"/>
              <a:t>a brasileiros e uruguaios;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b="1" dirty="0" smtClean="0"/>
              <a:t>Revalidação</a:t>
            </a:r>
            <a:r>
              <a:rPr lang="pt-BR" dirty="0" smtClean="0"/>
              <a:t> </a:t>
            </a:r>
            <a:r>
              <a:rPr lang="pt-BR" b="1" dirty="0"/>
              <a:t>de</a:t>
            </a:r>
            <a:r>
              <a:rPr lang="pt-BR" dirty="0"/>
              <a:t> </a:t>
            </a:r>
            <a:r>
              <a:rPr lang="pt-BR" b="1" dirty="0"/>
              <a:t>diplomas</a:t>
            </a:r>
            <a:r>
              <a:rPr lang="pt-BR" dirty="0"/>
              <a:t> de </a:t>
            </a:r>
            <a:r>
              <a:rPr lang="pt-BR" b="1" dirty="0"/>
              <a:t>cursos superiores </a:t>
            </a:r>
            <a:r>
              <a:rPr lang="pt-BR" dirty="0"/>
              <a:t>ofertados nesta </a:t>
            </a:r>
            <a:r>
              <a:rPr lang="pt-BR" dirty="0" smtClean="0"/>
              <a:t>mod. </a:t>
            </a:r>
            <a:r>
              <a:rPr lang="pt-BR" dirty="0"/>
              <a:t>em ambas as instituições, seguindo as legislações e os regramentos nacionais, e atendendo o plano de trabalho anexo ao convênio interinstitucional e/ou protocolo de intensões;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0" y="19050"/>
            <a:ext cx="8964613" cy="1798638"/>
          </a:xfrm>
          <a:extLst/>
        </p:spPr>
        <p:txBody>
          <a:bodyPr/>
          <a:lstStyle/>
          <a:p>
            <a:pPr>
              <a:defRPr/>
            </a:pPr>
            <a:r>
              <a:rPr lang="pt-B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Diplomas binacionais</a:t>
            </a:r>
            <a:endParaRPr lang="pt-B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" name="Imagem 6" descr="Diploma_binacional_Controle_Ambiental modifica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43504"/>
            <a:ext cx="4608512" cy="316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249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962BDA-C3C7-4945-8613-533E2E4FC282}" type="slidenum">
              <a:rPr lang="pt-BR" altLang="pt-BR" smtClean="0"/>
              <a:pPr>
                <a:defRPr/>
              </a:pPr>
              <a:t>35</a:t>
            </a:fld>
            <a:endParaRPr lang="pt-BR" altLang="pt-BR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557300" y="764704"/>
            <a:ext cx="7992888" cy="32403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34" charset="-128"/>
              </a:rPr>
              <a:t>Mas afinal qual é o segredo do binacional?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952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539552" y="1844824"/>
            <a:ext cx="7992888" cy="32403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itchFamily="34" charset="-128"/>
              </a:rPr>
              <a:t>As pessoas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ea typeface="ＭＳ Ｐゴシック" pitchFamily="34" charset="-128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332656"/>
            <a:ext cx="2448272" cy="1377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75" y="3284984"/>
            <a:ext cx="4920481" cy="31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273753" y="2960807"/>
            <a:ext cx="8639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>
              <a:defRPr sz="2800" b="1" ker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MS PGothic" charset="0"/>
              </a:defRPr>
            </a:lvl1pPr>
          </a:lstStyle>
          <a:p>
            <a:pPr algn="ctr">
              <a:defRPr/>
            </a:pPr>
            <a:r>
              <a:rPr lang="pt-BR" dirty="0" smtClean="0"/>
              <a:t>Os Cursos Binacionais são uma realidade </a:t>
            </a:r>
          </a:p>
          <a:p>
            <a:pPr algn="ctr">
              <a:defRPr/>
            </a:pPr>
            <a:r>
              <a:rPr lang="pt-BR" dirty="0" smtClean="0"/>
              <a:t>feitos de pequenas grandes conquistas.</a:t>
            </a:r>
            <a:endParaRPr lang="pt-BR" dirty="0"/>
          </a:p>
          <a:p>
            <a:pPr algn="ctr">
              <a:defRPr/>
            </a:pPr>
            <a:r>
              <a:rPr lang="pt-BR" dirty="0"/>
              <a:t>F</a:t>
            </a:r>
            <a:r>
              <a:rPr lang="pt-BR" dirty="0" smtClean="0"/>
              <a:t>ruto do trabalho de muitas pessoas.</a:t>
            </a:r>
            <a:endParaRPr lang="pt-BR" dirty="0"/>
          </a:p>
        </p:txBody>
      </p:sp>
      <p:pic>
        <p:nvPicPr>
          <p:cNvPr id="6" name="Picture 2" descr="Resultado de imagem para conquis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96" y="4544983"/>
            <a:ext cx="18176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5065357" cy="138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355976" y="5042273"/>
            <a:ext cx="5472608" cy="72072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Baseado em </a:t>
            </a:r>
          </a:p>
          <a:p>
            <a:pPr marL="0" indent="0" algn="ctr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princípios</a:t>
            </a:r>
            <a:endParaRPr lang="pt-BR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286916" y="5042274"/>
            <a:ext cx="392328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Metodologia</a:t>
            </a:r>
            <a:endParaRPr lang="pt-BR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Seta para Baixo 9"/>
          <p:cNvSpPr/>
          <p:nvPr/>
        </p:nvSpPr>
        <p:spPr>
          <a:xfrm rot="10800000">
            <a:off x="4633305" y="2266024"/>
            <a:ext cx="407988" cy="4841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3203848" y="4350321"/>
            <a:ext cx="407988" cy="4841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2771800" y="1317947"/>
            <a:ext cx="392328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t-BR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CONVÊNIOS</a:t>
            </a:r>
            <a:endParaRPr lang="pt-BR" sz="4400" b="1" dirty="0">
              <a:solidFill>
                <a:srgbClr val="3399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Seta para Baixo 12"/>
          <p:cNvSpPr/>
          <p:nvPr/>
        </p:nvSpPr>
        <p:spPr>
          <a:xfrm>
            <a:off x="6084168" y="4365104"/>
            <a:ext cx="407988" cy="4841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93" y="2758878"/>
            <a:ext cx="5065357" cy="1383678"/>
          </a:xfrm>
          <a:prstGeom prst="rect">
            <a:avLst/>
          </a:prstGeom>
        </p:spPr>
      </p:pic>
      <p:sp>
        <p:nvSpPr>
          <p:cNvPr id="15" name="Seta para Baixo 14"/>
          <p:cNvSpPr/>
          <p:nvPr/>
        </p:nvSpPr>
        <p:spPr>
          <a:xfrm rot="16200000">
            <a:off x="4616570" y="5352633"/>
            <a:ext cx="407988" cy="48418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301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755576" y="1844824"/>
            <a:ext cx="7776864" cy="42484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cursos oferecidos atualmente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30"/>
          <p:cNvSpPr>
            <a:spLocks noGrp="1"/>
          </p:cNvSpPr>
          <p:nvPr>
            <p:ph type="sldNum" sz="quarter" idx="10"/>
          </p:nvPr>
        </p:nvSpPr>
        <p:spPr bwMode="auto">
          <a:xfrm>
            <a:off x="4192588" y="6143625"/>
            <a:ext cx="722312" cy="503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12880E-FC9A-4ABB-90EC-2A48FB8FC550}" type="slidenum">
              <a:rPr lang="pt-BR" altLang="pt-BR" sz="1800" smtClean="0">
                <a:solidFill>
                  <a:srgbClr val="BFBFB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800" smtClean="0">
              <a:solidFill>
                <a:srgbClr val="BFBFB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Imagem 4" descr="EscolaRivera1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7" y="1061332"/>
            <a:ext cx="2203341" cy="1431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9" descr="CS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157" y="1046873"/>
            <a:ext cx="3882603" cy="2638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79400"/>
            <a:ext cx="914399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800" b="1" i="1" dirty="0">
                <a:solidFill>
                  <a:srgbClr val="00A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ＭＳ Ｐゴシック" panose="020B0600070205080204" pitchFamily="34" charset="-128"/>
              </a:rPr>
              <a:t>Cursos </a:t>
            </a:r>
            <a:r>
              <a:rPr lang="pt-BR" sz="2800" b="1" i="1" dirty="0" smtClean="0">
                <a:solidFill>
                  <a:srgbClr val="00A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ＭＳ Ｐゴシック" panose="020B0600070205080204" pitchFamily="34" charset="-128"/>
              </a:rPr>
              <a:t>Integrados Binacionais </a:t>
            </a:r>
            <a:r>
              <a:rPr lang="pt-BR" sz="2800" b="1" i="1" dirty="0" smtClean="0">
                <a:solidFill>
                  <a:srgbClr val="00A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ＭＳ Ｐゴシック" panose="020B0600070205080204" pitchFamily="34" charset="-128"/>
              </a:rPr>
              <a:t>2011-2019</a:t>
            </a:r>
            <a:endParaRPr lang="pt-BR" sz="2800" b="1" dirty="0">
              <a:solidFill>
                <a:srgbClr val="00A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" name="Retângulo 13"/>
          <p:cNvSpPr>
            <a:spLocks noChangeArrowheads="1"/>
          </p:cNvSpPr>
          <p:nvPr/>
        </p:nvSpPr>
        <p:spPr bwMode="auto">
          <a:xfrm>
            <a:off x="179512" y="4077072"/>
            <a:ext cx="457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Cursos Técnicos Livramento:</a:t>
            </a:r>
            <a:endParaRPr lang="pt-BR" altLang="pt-BR" sz="2000" b="1" dirty="0"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Informática </a:t>
            </a: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para Internet - </a:t>
            </a:r>
            <a:r>
              <a:rPr lang="pt-BR" altLang="pt-BR" sz="2000" dirty="0" err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Int</a:t>
            </a: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 (2014)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Energia Renovável - </a:t>
            </a:r>
            <a:r>
              <a:rPr lang="pt-BR" altLang="pt-BR" sz="2000" dirty="0" err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Int</a:t>
            </a: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 (2014)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Eletroeletrônica - </a:t>
            </a:r>
            <a:r>
              <a:rPr lang="pt-BR" altLang="pt-BR" sz="2000" dirty="0" err="1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Int</a:t>
            </a:r>
            <a:r>
              <a:rPr lang="pt-BR" altLang="pt-BR" sz="2000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 (2014)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dirty="0"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11" name="Retângulo 14"/>
          <p:cNvSpPr>
            <a:spLocks noChangeArrowheads="1"/>
          </p:cNvSpPr>
          <p:nvPr/>
        </p:nvSpPr>
        <p:spPr bwMode="auto">
          <a:xfrm>
            <a:off x="4915583" y="4098032"/>
            <a:ext cx="387130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Cursos Técnicos </a:t>
            </a:r>
            <a:r>
              <a:rPr lang="pt-BR" altLang="pt-BR" sz="2000" b="1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Rivera:</a:t>
            </a:r>
            <a:endParaRPr lang="pt-BR" altLang="pt-BR" sz="2000" b="1" dirty="0"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Agropecuária </a:t>
            </a:r>
            <a:r>
              <a:rPr lang="pt-BR" altLang="pt-BR" sz="2000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– </a:t>
            </a:r>
            <a:r>
              <a:rPr lang="pt-BR" altLang="pt-BR" sz="2000" dirty="0" err="1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Int</a:t>
            </a:r>
            <a:r>
              <a:rPr lang="pt-BR" altLang="pt-BR" sz="2000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 (2019</a:t>
            </a:r>
            <a:r>
              <a:rPr lang="pt-BR" altLang="pt-BR" sz="2000" dirty="0" smtClean="0"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dirty="0" smtClean="0">
              <a:solidFill>
                <a:srgbClr val="0070C0"/>
              </a:solidFill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Cursos Futuros:</a:t>
            </a:r>
            <a:endParaRPr lang="pt-BR" altLang="pt-BR" sz="2000" dirty="0">
              <a:solidFill>
                <a:srgbClr val="0070C0"/>
              </a:solidFill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* Química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* Hospedagem </a:t>
            </a:r>
            <a:r>
              <a:rPr lang="pt-BR" altLang="pt-BR" sz="2000" dirty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- </a:t>
            </a:r>
            <a:r>
              <a:rPr lang="pt-BR" altLang="pt-BR" sz="2000" dirty="0" err="1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Alojamiento</a:t>
            </a:r>
            <a:endParaRPr lang="pt-BR" altLang="pt-BR" sz="2000" dirty="0" smtClean="0">
              <a:solidFill>
                <a:srgbClr val="0070C0"/>
              </a:solidFill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* Lazer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dirty="0" smtClean="0">
                <a:solidFill>
                  <a:srgbClr val="0070C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* Áudio e Vídeo</a:t>
            </a:r>
            <a:endParaRPr lang="pt-BR" altLang="pt-BR" sz="2000" dirty="0">
              <a:solidFill>
                <a:srgbClr val="0070C0"/>
              </a:solidFill>
              <a:latin typeface="Tahoma" panose="020B0604030504040204" pitchFamily="34" charset="0"/>
              <a:ea typeface="MS PGothic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12" name="Picture 46" descr="Resultado de imagem para polo educativo tecnologico utu rivera"/>
          <p:cNvPicPr>
            <a:picLocks noChangeAspect="1" noChangeArrowheads="1"/>
          </p:cNvPicPr>
          <p:nvPr/>
        </p:nvPicPr>
        <p:blipFill rotWithShape="1">
          <a:blip r:embed="rId5"/>
          <a:srcRect l="13047" t="12737" r="8991" b="24263"/>
          <a:stretch/>
        </p:blipFill>
        <p:spPr bwMode="auto">
          <a:xfrm>
            <a:off x="5796136" y="2024894"/>
            <a:ext cx="2808312" cy="1701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5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755576" y="2636912"/>
            <a:ext cx="7776864" cy="345638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acordos</a:t>
            </a:r>
            <a:endParaRPr lang="pt-BR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Acordo </a:t>
            </a:r>
            <a:r>
              <a:rPr lang="pt-BR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br</a:t>
            </a:r>
            <a:r>
              <a:rPr lang="pt-BR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 – </a:t>
            </a:r>
            <a:r>
              <a:rPr lang="pt-BR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uy</a:t>
            </a:r>
            <a:endParaRPr lang="pt-BR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39933"/>
              </a:solidFill>
              <a:effectLst>
                <a:reflection blurRad="12700" stA="28000" endPos="45000" dist="1000" dir="5400000" sy="-100000" algn="bl" rotWithShape="0"/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t="17640" r="776" b="16841"/>
          <a:stretch/>
        </p:blipFill>
        <p:spPr>
          <a:xfrm>
            <a:off x="395536" y="1412776"/>
            <a:ext cx="6455794" cy="266429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l="784" t="14721" r="1567" b="4641"/>
          <a:stretch/>
        </p:blipFill>
        <p:spPr>
          <a:xfrm>
            <a:off x="3858602" y="3933055"/>
            <a:ext cx="5014144" cy="258794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789907" y="2522715"/>
            <a:ext cx="10081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2005</a:t>
            </a:r>
            <a:endParaRPr lang="pt-B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504" y="188640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reflection blurRad="12700" stA="28000" endPos="45000" dist="1000" dir="5400000" sy="-100000" algn="bl" rotWithShape="0"/>
                </a:effectLst>
                <a:ea typeface="ＭＳ Ｐゴシック" panose="020B0600070205080204" pitchFamily="34" charset="-128"/>
              </a:rPr>
              <a:t>Ata de entendimento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380312" y="3140968"/>
            <a:ext cx="10081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70C0"/>
                </a:solidFill>
              </a:rPr>
              <a:t>2010</a:t>
            </a:r>
            <a:endParaRPr lang="pt-BR" sz="2800" b="1" dirty="0">
              <a:solidFill>
                <a:srgbClr val="0070C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836712"/>
            <a:ext cx="2921538" cy="3780000"/>
          </a:xfrm>
          <a:prstGeom prst="rect">
            <a:avLst/>
          </a:prstGeom>
        </p:spPr>
      </p:pic>
      <p:pic>
        <p:nvPicPr>
          <p:cNvPr id="10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1" y="1852190"/>
            <a:ext cx="2408426" cy="66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 Im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32131"/>
            <a:ext cx="1511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6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7&quot;/&gt;&lt;/object&gt;&lt;object type=&quot;3&quot; unique_id=&quot;10012&quot;&gt;&lt;property id=&quot;20148&quot; value=&quot;5&quot;/&gt;&lt;property id=&quot;20300&quot; value=&quot;Slide 5&quot;/&gt;&lt;property id=&quot;20307&quot; value=&quot;266&quot;/&gt;&lt;/object&gt;&lt;object type=&quot;3&quot; unique_id=&quot;10296&quot;&gt;&lt;property id=&quot;20148&quot; value=&quot;5&quot;/&gt;&lt;property id=&quot;20300&quot; value=&quot;Slide 3&quot;/&gt;&lt;property id=&quot;20307&quot; value=&quot;297&quot;/&gt;&lt;/object&gt;&lt;object type=&quot;3&quot; unique_id=&quot;10382&quot;&gt;&lt;property id=&quot;20148&quot; value=&quot;5&quot;/&gt;&lt;property id=&quot;20300&quot; value=&quot;Slide 4&quot;/&gt;&lt;property id=&quot;20307&quot; value=&quot;298&quot;/&gt;&lt;/object&gt;&lt;object type=&quot;3&quot; unique_id=&quot;10491&quot;&gt;&lt;property id=&quot;20148&quot; value=&quot;5&quot;/&gt;&lt;property id=&quot;20300&quot; value=&quot;Slide 6&quot;/&gt;&lt;property id=&quot;20307&quot; value=&quot;300&quot;/&gt;&lt;/object&gt;&lt;object type=&quot;3&quot; unique_id=&quot;10687&quot;&gt;&lt;property id=&quot;20148&quot; value=&quot;5&quot;/&gt;&lt;property id=&quot;20300&quot; value=&quot;Slide 8&quot;/&gt;&lt;property id=&quot;20307&quot; value=&quot;301&quot;/&gt;&lt;/object&gt;&lt;object type=&quot;3&quot; unique_id=&quot;10698&quot;&gt;&lt;property id=&quot;20148&quot; value=&quot;5&quot;/&gt;&lt;property id=&quot;20300&quot; value=&quot;Slide 7&quot;/&gt;&lt;property id=&quot;20307&quot; value=&quot;302&quot;/&gt;&lt;/object&gt;&lt;/object&gt;&lt;object type=&quot;8&quot; unique_id=&quot;100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40943</TotalTime>
  <Words>924</Words>
  <Application>Microsoft Office PowerPoint</Application>
  <PresentationFormat>Apresentação na tela (4:3)</PresentationFormat>
  <Paragraphs>142</Paragraphs>
  <Slides>37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6" baseType="lpstr">
      <vt:lpstr>ＭＳ Ｐゴシック</vt:lpstr>
      <vt:lpstr>ＭＳ Ｐゴシック</vt:lpstr>
      <vt:lpstr>Arial</vt:lpstr>
      <vt:lpstr>Arial Black</vt:lpstr>
      <vt:lpstr>Calibri</vt:lpstr>
      <vt:lpstr>Symbol</vt:lpstr>
      <vt:lpstr>Tahoma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Alunos Binacionais</vt:lpstr>
      <vt:lpstr>Definições conjuntas</vt:lpstr>
      <vt:lpstr>Levantamento da demanda</vt:lpstr>
      <vt:lpstr>Perfil egresso</vt:lpstr>
      <vt:lpstr>Conteúdos programáticos</vt:lpstr>
      <vt:lpstr>Tabela de equivalências</vt:lpstr>
      <vt:lpstr>PPC/Plan - conjuntos</vt:lpstr>
      <vt:lpstr>Alteração oferta</vt:lpstr>
      <vt:lpstr>inscrições</vt:lpstr>
      <vt:lpstr>seleção</vt:lpstr>
      <vt:lpstr>Vagas/cupos</vt:lpstr>
      <vt:lpstr>Oferta educativa</vt:lpstr>
      <vt:lpstr>Gestão compartilhada</vt:lpstr>
      <vt:lpstr>Coord./ref. binacional</vt:lpstr>
      <vt:lpstr>Português / español</vt:lpstr>
      <vt:lpstr>Conservar AS CARACTERÍSTICAS instituCIONAIS</vt:lpstr>
      <vt:lpstr>Caráter empreendedor</vt:lpstr>
      <vt:lpstr>Normativas br/uy</vt:lpstr>
      <vt:lpstr>projetos</vt:lpstr>
      <vt:lpstr>Visitas técnicas</vt:lpstr>
      <vt:lpstr>Estágios/pasantias binacionais</vt:lpstr>
      <vt:lpstr>Direitos / deveres</vt:lpstr>
      <vt:lpstr>Assistência e bolsas</vt:lpstr>
      <vt:lpstr>Diplomas binacionais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Gled</dc:creator>
  <cp:lastModifiedBy>Miguel Dinis</cp:lastModifiedBy>
  <cp:revision>286</cp:revision>
  <dcterms:created xsi:type="dcterms:W3CDTF">2011-03-04T13:01:40Z</dcterms:created>
  <dcterms:modified xsi:type="dcterms:W3CDTF">2019-05-21T04:41:09Z</dcterms:modified>
</cp:coreProperties>
</file>