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 rtl="0">
      <a:defRPr lang="pt-br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97AE0-9E99-4B39-90CE-EBC25367505B}" type="datetimeFigureOut">
              <a:rPr lang="pt-BR" smtClean="0"/>
              <a:t>18/09/2018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BE11B-F7E7-47DD-9408-0BE5518B04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572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is"/>
          <p:cNvGrpSpPr/>
          <p:nvPr/>
        </p:nvGrpSpPr>
        <p:grpSpPr>
          <a:xfrm>
            <a:off x="7518401" y="4145282"/>
            <a:ext cx="4687338" cy="2731407"/>
            <a:chOff x="5638800" y="3108960"/>
            <a:chExt cx="3515503" cy="2048555"/>
          </a:xfrm>
        </p:grpSpPr>
        <p:cxnSp>
          <p:nvCxnSpPr>
            <p:cNvPr id="14" name="Conector Reto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linhas inferiores"/>
          <p:cNvGrpSpPr/>
          <p:nvPr/>
        </p:nvGrpSpPr>
        <p:grpSpPr>
          <a:xfrm>
            <a:off x="-8918" y="6057150"/>
            <a:ext cx="5500158" cy="820207"/>
            <a:chOff x="-6689" y="4553748"/>
            <a:chExt cx="4125119" cy="615155"/>
          </a:xfrm>
        </p:grpSpPr>
        <p:sp>
          <p:nvSpPr>
            <p:cNvPr id="9" name="Forma Livre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sz="1800"/>
            </a:p>
          </p:txBody>
        </p:sp>
        <p:sp>
          <p:nvSpPr>
            <p:cNvPr id="10" name="Forma Livre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sz="1800"/>
            </a:p>
          </p:txBody>
        </p:sp>
        <p:sp>
          <p:nvSpPr>
            <p:cNvPr id="11" name="Forma Livre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sz="1800"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5600" y="584201"/>
            <a:ext cx="8737600" cy="2000251"/>
          </a:xfrm>
        </p:spPr>
        <p:txBody>
          <a:bodyPr rtlCol="0">
            <a:normAutofit/>
          </a:bodyPr>
          <a:lstStyle>
            <a:lvl1pPr algn="l" rtl="0">
              <a:defRPr sz="5400"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5600" y="2616200"/>
            <a:ext cx="8737600" cy="1752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/>
              <a:t>Clique para editar o estilo do subtítulo Mestre</a:t>
            </a:r>
            <a:endParaRPr/>
          </a:p>
        </p:txBody>
      </p:sp>
      <p:sp>
        <p:nvSpPr>
          <p:cNvPr id="22" name="Espaço Reservado para Data 2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521904-4BAC-4E63-8A35-31C08C7066D2}" type="datetimeFigureOut">
              <a:rPr lang="pt-BR" smtClean="0"/>
              <a:t>18/09/2018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24" name="Espaço Reservado para o Número do Slide 2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98FFE2-9130-4473-B364-E9D59C360C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607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521904-4BAC-4E63-8A35-31C08C7066D2}" type="datetimeFigureOut">
              <a:rPr lang="pt-BR" smtClean="0"/>
              <a:t>18/09/2018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98FFE2-9130-4473-B364-E9D59C360C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435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584200"/>
            <a:ext cx="2743200" cy="5588000"/>
          </a:xfrm>
        </p:spPr>
        <p:txBody>
          <a:bodyPr vert="eaVert"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19200" y="584200"/>
            <a:ext cx="7416800" cy="5588000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521904-4BAC-4E63-8A35-31C08C7066D2}" type="datetimeFigureOut">
              <a:rPr lang="pt-BR" smtClean="0"/>
              <a:t>18/09/2018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98FFE2-9130-4473-B364-E9D59C360C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2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521904-4BAC-4E63-8A35-31C08C7066D2}" type="datetimeFigureOut">
              <a:rPr lang="pt-BR" smtClean="0"/>
              <a:t>18/09/2018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98FFE2-9130-4473-B364-E9D59C360C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086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is"/>
          <p:cNvGrpSpPr/>
          <p:nvPr/>
        </p:nvGrpSpPr>
        <p:grpSpPr>
          <a:xfrm>
            <a:off x="7518401" y="4145282"/>
            <a:ext cx="4687338" cy="2731407"/>
            <a:chOff x="5638800" y="3108960"/>
            <a:chExt cx="3515503" cy="2048555"/>
          </a:xfrm>
        </p:grpSpPr>
        <p:cxnSp>
          <p:nvCxnSpPr>
            <p:cNvPr id="12" name="Conector Reto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Conector Reto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5601" y="2209802"/>
            <a:ext cx="8940800" cy="2764335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5600" y="4951267"/>
            <a:ext cx="7071361" cy="1220933"/>
          </a:xfrm>
        </p:spPr>
        <p:txBody>
          <a:bodyPr rtlCol="0" anchor="t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l" rtl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521904-4BAC-4E63-8A35-31C08C7066D2}" type="datetimeFigureOut">
              <a:rPr lang="pt-BR" smtClean="0"/>
              <a:t>18/09/2018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98FFE2-9130-4473-B364-E9D59C360C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925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19201" y="1706880"/>
            <a:ext cx="5080000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502401" y="1706880"/>
            <a:ext cx="5080000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521904-4BAC-4E63-8A35-31C08C7066D2}" type="datetimeFigureOut">
              <a:rPr lang="pt-BR" smtClean="0"/>
              <a:t>18/09/2018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98FFE2-9130-4473-B364-E9D59C360C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53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19200" y="1701800"/>
            <a:ext cx="5084064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19201" y="2717800"/>
            <a:ext cx="5080000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98336" y="1701800"/>
            <a:ext cx="5084064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502401" y="2717800"/>
            <a:ext cx="5080000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 baseline="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521904-4BAC-4E63-8A35-31C08C7066D2}" type="datetimeFigureOut">
              <a:rPr lang="pt-BR" smtClean="0"/>
              <a:t>18/09/2018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98FFE2-9130-4473-B364-E9D59C360C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343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521904-4BAC-4E63-8A35-31C08C7066D2}" type="datetimeFigureOut">
              <a:rPr lang="pt-BR" smtClean="0"/>
              <a:t>18/09/2018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98FFE2-9130-4473-B364-E9D59C360C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732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521904-4BAC-4E63-8A35-31C08C7066D2}" type="datetimeFigureOut">
              <a:rPr lang="pt-BR" smtClean="0"/>
              <a:t>18/09/2018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98FFE2-9130-4473-B364-E9D59C360C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73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1701800"/>
            <a:ext cx="4064000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219200" y="4241800"/>
            <a:ext cx="4064000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pt-BR"/>
              <a:t>Editar estilos de texto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86400" y="584200"/>
            <a:ext cx="6096001" cy="558800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521904-4BAC-4E63-8A35-31C08C7066D2}" type="datetimeFigureOut">
              <a:rPr lang="pt-BR" smtClean="0"/>
              <a:t>18/09/2018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98FFE2-9130-4473-B364-E9D59C360C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82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1701800"/>
            <a:ext cx="4064000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219200" y="4241800"/>
            <a:ext cx="4064000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pt-BR"/>
              <a:t>Editar estilos de texto Mestre</a:t>
            </a:r>
          </a:p>
        </p:txBody>
      </p:sp>
      <p:sp>
        <p:nvSpPr>
          <p:cNvPr id="3" name="Espaço Reservado para Imagem 2" descr="Um espaço reservado vazio para adicionar uma imagem. Clique no espaço reservado e selecione a imagem que você deseja adicionar."/>
          <p:cNvSpPr>
            <a:spLocks noGrp="1"/>
          </p:cNvSpPr>
          <p:nvPr>
            <p:ph type="pic" idx="1"/>
          </p:nvPr>
        </p:nvSpPr>
        <p:spPr>
          <a:xfrm>
            <a:off x="5486400" y="584200"/>
            <a:ext cx="6096001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l" rtl="0">
              <a:buNone/>
              <a:defRPr sz="2800"/>
            </a:lvl1pPr>
            <a:lvl2pPr marL="609493" indent="0" algn="l" rtl="0">
              <a:buNone/>
              <a:defRPr sz="3700"/>
            </a:lvl2pPr>
            <a:lvl3pPr marL="1218987" indent="0" algn="l" rtl="0">
              <a:buNone/>
              <a:defRPr sz="3200"/>
            </a:lvl3pPr>
            <a:lvl4pPr marL="1828480" indent="0" algn="l" rtl="0">
              <a:buNone/>
              <a:defRPr sz="2700"/>
            </a:lvl4pPr>
            <a:lvl5pPr marL="2437973" indent="0" algn="l" rtl="0">
              <a:buNone/>
              <a:defRPr sz="2700"/>
            </a:lvl5pPr>
            <a:lvl6pPr marL="3047467" indent="0" algn="l" rtl="0">
              <a:buNone/>
              <a:defRPr sz="2700"/>
            </a:lvl6pPr>
            <a:lvl7pPr marL="3656960" indent="0" algn="l" rtl="0">
              <a:buNone/>
              <a:defRPr sz="2700"/>
            </a:lvl7pPr>
            <a:lvl8pPr marL="4266453" indent="0" algn="l" rtl="0">
              <a:buNone/>
              <a:defRPr sz="2700"/>
            </a:lvl8pPr>
            <a:lvl9pPr marL="4875947" indent="0" algn="l" rtl="0">
              <a:buNone/>
              <a:defRPr sz="2700"/>
            </a:lvl9pPr>
          </a:lstStyle>
          <a:p>
            <a:pPr rtl="0"/>
            <a:r>
              <a:rPr lang="pt-BR"/>
              <a:t>Clique no ícone para adicionar uma imagem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521904-4BAC-4E63-8A35-31C08C7066D2}" type="datetimeFigureOut">
              <a:rPr lang="pt-BR" smtClean="0"/>
              <a:t>18/09/2018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98FFE2-9130-4473-B364-E9D59C360C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471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inhas à esquerda"/>
          <p:cNvGrpSpPr/>
          <p:nvPr/>
        </p:nvGrpSpPr>
        <p:grpSpPr>
          <a:xfrm>
            <a:off x="-15874" y="-3174"/>
            <a:ext cx="820207" cy="5229225"/>
            <a:chOff x="-11906" y="-2381"/>
            <a:chExt cx="615155" cy="3921919"/>
          </a:xfrm>
        </p:grpSpPr>
        <p:sp>
          <p:nvSpPr>
            <p:cNvPr id="10" name="Forma Livre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sz="1800"/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sz="1800"/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sz="1800"/>
            </a:p>
          </p:txBody>
        </p:sp>
      </p:grp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219201" y="274637"/>
            <a:ext cx="10363200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19201" y="1701797"/>
            <a:ext cx="10363200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219200" y="6356353"/>
            <a:ext cx="22352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21904-4BAC-4E63-8A35-31C08C7066D2}" type="datetimeFigureOut">
              <a:rPr lang="pt-BR" smtClean="0"/>
              <a:t>18/09/2018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454401" y="6356353"/>
            <a:ext cx="52832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566401" y="6356353"/>
            <a:ext cx="10160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FFE2-9130-4473-B364-E9D59C360C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226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t-BR" dirty="0"/>
              <a:t>Limite de 500 alunos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01036" y="4293096"/>
            <a:ext cx="8735325" cy="1752600"/>
          </a:xfrm>
        </p:spPr>
        <p:txBody>
          <a:bodyPr rtlCol="0">
            <a:normAutofit/>
          </a:bodyPr>
          <a:lstStyle/>
          <a:p>
            <a:r>
              <a:rPr lang="pt-BR" dirty="0"/>
              <a:t>Comissão para aperfeiçoamento do Regulamento de Atividade Docente (RAD)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D6876-D1CF-446E-B8AB-7AE498544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BE8C627-B691-44A1-890B-A4430D50A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10 horas relógio (60min) = 13,3 horas/aula (14);</a:t>
            </a:r>
          </a:p>
          <a:p>
            <a:r>
              <a:rPr lang="pt-BR" dirty="0"/>
              <a:t>14 períodos (no caso de sociologia/filosofia) equivalem a 14 turmas;</a:t>
            </a:r>
          </a:p>
          <a:p>
            <a:r>
              <a:rPr lang="pt-BR" dirty="0"/>
              <a:t>Considerando turmas com número de alunos</a:t>
            </a:r>
          </a:p>
          <a:p>
            <a:pPr lvl="1"/>
            <a:r>
              <a:rPr lang="pt-BR" dirty="0"/>
              <a:t>Turmas com 25 alunos: total de 350 alunos;</a:t>
            </a:r>
          </a:p>
          <a:p>
            <a:pPr lvl="1"/>
            <a:r>
              <a:rPr lang="pt-BR" dirty="0"/>
              <a:t>Turmas com 30 alunos: Total de 420 alunos;</a:t>
            </a:r>
          </a:p>
          <a:p>
            <a:pPr lvl="1"/>
            <a:r>
              <a:rPr lang="pt-BR" dirty="0"/>
              <a:t>Turmas com 35 alunos: Total de 490 alunos;</a:t>
            </a:r>
          </a:p>
          <a:p>
            <a:r>
              <a:rPr lang="pt-BR" dirty="0"/>
              <a:t>Na pior das hipóteses, um professor de sociologia/filosofia com turmas de 35 alunos estará </a:t>
            </a:r>
            <a:r>
              <a:rPr lang="pt-BR"/>
              <a:t>próximo ao </a:t>
            </a:r>
            <a:r>
              <a:rPr lang="pt-BR" dirty="0"/>
              <a:t>limite máximo de alunos e ainda dentro do limite mínimo de horas em sala de aula estabelecidos pelo RAD.</a:t>
            </a:r>
          </a:p>
        </p:txBody>
      </p:sp>
    </p:spTree>
    <p:extLst>
      <p:ext uri="{BB962C8B-B14F-4D97-AF65-F5344CB8AC3E}">
        <p14:creationId xmlns:p14="http://schemas.microsoft.com/office/powerpoint/2010/main" val="1299732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nologia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Seminário Integrador DH (2018.01) - Apresentação</Template>
  <TotalTime>932</TotalTime>
  <Words>119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Tecnologia 16x9</vt:lpstr>
      <vt:lpstr>Limite de 500 alunos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 Integrador Direitos Humanos e Educação 2ª Parte</dc:title>
  <dc:creator>Leonardo Koppe</dc:creator>
  <cp:lastModifiedBy>Leonardo Koppe</cp:lastModifiedBy>
  <cp:revision>53</cp:revision>
  <dcterms:created xsi:type="dcterms:W3CDTF">2018-09-14T13:35:37Z</dcterms:created>
  <dcterms:modified xsi:type="dcterms:W3CDTF">2018-09-18T11:43:30Z</dcterms:modified>
</cp:coreProperties>
</file>