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7AE0-9E99-4B39-90CE-EBC25367505B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BE11B-F7E7-47DD-9408-0BE5518B04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57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is"/>
          <p:cNvGrpSpPr/>
          <p:nvPr/>
        </p:nvGrpSpPr>
        <p:grpSpPr>
          <a:xfrm>
            <a:off x="7518401" y="4145282"/>
            <a:ext cx="4687338" cy="2731407"/>
            <a:chOff x="5638800" y="3108960"/>
            <a:chExt cx="3515503" cy="2048555"/>
          </a:xfrm>
        </p:grpSpPr>
        <p:cxnSp>
          <p:nvCxnSpPr>
            <p:cNvPr id="14" name="Conector Re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has inferiores"/>
          <p:cNvGrpSpPr/>
          <p:nvPr/>
        </p:nvGrpSpPr>
        <p:grpSpPr>
          <a:xfrm>
            <a:off x="-8918" y="6057150"/>
            <a:ext cx="5500158" cy="820207"/>
            <a:chOff x="-6689" y="4553748"/>
            <a:chExt cx="4125119" cy="615155"/>
          </a:xfrm>
        </p:grpSpPr>
        <p:sp>
          <p:nvSpPr>
            <p:cNvPr id="9" name="Forma Liv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sz="1800"/>
            </a:p>
          </p:txBody>
        </p:sp>
        <p:sp>
          <p:nvSpPr>
            <p:cNvPr id="10" name="Forma Liv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sz="1800"/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sz="180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584201"/>
            <a:ext cx="8737600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2616200"/>
            <a:ext cx="8737600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24" name="Espaço Reservado para o Número do Slid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07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35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584200"/>
            <a:ext cx="2743200" cy="55880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9200" y="584200"/>
            <a:ext cx="7416800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2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86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is"/>
          <p:cNvGrpSpPr/>
          <p:nvPr/>
        </p:nvGrpSpPr>
        <p:grpSpPr>
          <a:xfrm>
            <a:off x="7518401" y="4145282"/>
            <a:ext cx="4687338" cy="2731407"/>
            <a:chOff x="5638800" y="3108960"/>
            <a:chExt cx="3515503" cy="2048555"/>
          </a:xfrm>
        </p:grpSpPr>
        <p:cxnSp>
          <p:nvCxnSpPr>
            <p:cNvPr id="12" name="Conector Re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601" y="2209802"/>
            <a:ext cx="8940800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5600" y="4951267"/>
            <a:ext cx="7071361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25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9201" y="1706880"/>
            <a:ext cx="5080000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2401" y="1706880"/>
            <a:ext cx="5080000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5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00" y="1701800"/>
            <a:ext cx="5084064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9201" y="2717800"/>
            <a:ext cx="5080000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98336" y="1701800"/>
            <a:ext cx="5084064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02401" y="2717800"/>
            <a:ext cx="5080000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4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32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7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1701800"/>
            <a:ext cx="4064000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9200" y="4241800"/>
            <a:ext cx="4064000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400" y="584200"/>
            <a:ext cx="6096001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82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1701800"/>
            <a:ext cx="4064000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9200" y="4241800"/>
            <a:ext cx="4064000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Editar estilos de texto Mestre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5486400" y="584200"/>
            <a:ext cx="6096001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t-BR"/>
              <a:t>Clique no ícone para adicionar uma imagem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71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has à esquerda"/>
          <p:cNvGrpSpPr/>
          <p:nvPr/>
        </p:nvGrpSpPr>
        <p:grpSpPr>
          <a:xfrm>
            <a:off x="-15874" y="-3174"/>
            <a:ext cx="820207" cy="5229225"/>
            <a:chOff x="-11906" y="-2381"/>
            <a:chExt cx="615155" cy="3921919"/>
          </a:xfrm>
        </p:grpSpPr>
        <p:sp>
          <p:nvSpPr>
            <p:cNvPr id="10" name="Forma Liv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sz="1800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sz="1800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sz="1800"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9201" y="274637"/>
            <a:ext cx="10363200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01" y="1701797"/>
            <a:ext cx="10363200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9200" y="6356353"/>
            <a:ext cx="22352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1904-4BAC-4E63-8A35-31C08C7066D2}" type="datetimeFigureOut">
              <a:rPr lang="pt-BR" smtClean="0"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54401" y="6356353"/>
            <a:ext cx="52832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566401" y="6356353"/>
            <a:ext cx="10160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FFE2-9130-4473-B364-E9D59C360C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22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t-BR" dirty="0"/>
              <a:t>Limite de 500 alunos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01036" y="4293096"/>
            <a:ext cx="8735325" cy="1752600"/>
          </a:xfrm>
        </p:spPr>
        <p:txBody>
          <a:bodyPr rtlCol="0">
            <a:normAutofit/>
          </a:bodyPr>
          <a:lstStyle/>
          <a:p>
            <a:r>
              <a:rPr lang="pt-BR" dirty="0"/>
              <a:t>Comissão para aperfeiçoamento do Regulamento de Atividade Docente (RAD)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D6876-D1CF-446E-B8AB-7AE49854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 de 500 alunos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E8C627-B691-44A1-890B-A4430D50A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10 horas relógio (60min) = 13,3 horas/aula (14);</a:t>
            </a:r>
          </a:p>
          <a:p>
            <a:r>
              <a:rPr lang="pt-BR" dirty="0"/>
              <a:t>14 períodos (no caso de sociologia/filosofia) equivalem a 14 turmas;</a:t>
            </a:r>
          </a:p>
          <a:p>
            <a:r>
              <a:rPr lang="pt-BR" dirty="0"/>
              <a:t>Considerando turmas com número de alunos</a:t>
            </a:r>
          </a:p>
          <a:p>
            <a:pPr lvl="1"/>
            <a:r>
              <a:rPr lang="pt-BR" dirty="0"/>
              <a:t>Turmas com 25 alunos: total de 350 alunos;</a:t>
            </a:r>
          </a:p>
          <a:p>
            <a:pPr lvl="1"/>
            <a:r>
              <a:rPr lang="pt-BR" dirty="0"/>
              <a:t>Turmas com 30 alunos: Total de 420 alunos;</a:t>
            </a:r>
          </a:p>
          <a:p>
            <a:pPr lvl="1"/>
            <a:r>
              <a:rPr lang="pt-BR" dirty="0"/>
              <a:t>Turmas com 35 alunos: Total de 490 alunos;</a:t>
            </a:r>
          </a:p>
          <a:p>
            <a:r>
              <a:rPr lang="pt-BR" dirty="0"/>
              <a:t>Na pior das hipóteses, um professor de sociologia/filosofia com turmas de 35 alunos estará próximo ao limite máximo de alunos e ainda dentro do limite mínimo de horas em sala de aula estabelecidos pelo RAD.</a:t>
            </a:r>
          </a:p>
        </p:txBody>
      </p:sp>
    </p:spTree>
    <p:extLst>
      <p:ext uri="{BB962C8B-B14F-4D97-AF65-F5344CB8AC3E}">
        <p14:creationId xmlns:p14="http://schemas.microsoft.com/office/powerpoint/2010/main" val="129973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0DBB5423-77A1-4800-99F3-068AADEB2E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864232"/>
              </p:ext>
            </p:extLst>
          </p:nvPr>
        </p:nvGraphicFramePr>
        <p:xfrm>
          <a:off x="949747" y="221222"/>
          <a:ext cx="11149780" cy="6371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5600846" imgH="3200495" progId="Excel.Sheet.12">
                  <p:embed/>
                </p:oleObj>
              </mc:Choice>
              <mc:Fallback>
                <p:oleObj name="Worksheet" r:id="rId3" imgW="5600846" imgH="32004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9747" y="221222"/>
                        <a:ext cx="11149780" cy="6371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718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nologi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Seminário Integrador DH (2018.01) - Apresentação</Template>
  <TotalTime>1020</TotalTime>
  <Words>123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Tecnologia 16x9</vt:lpstr>
      <vt:lpstr>Planilha do Microsoft Excel</vt:lpstr>
      <vt:lpstr>Limite de 500 alunos</vt:lpstr>
      <vt:lpstr>Limite de 500 alunos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Integrador Direitos Humanos e Educação 2ª Parte</dc:title>
  <dc:creator>Leonardo Koppe</dc:creator>
  <cp:lastModifiedBy>Leonardo Koppe</cp:lastModifiedBy>
  <cp:revision>56</cp:revision>
  <dcterms:created xsi:type="dcterms:W3CDTF">2018-09-14T13:35:37Z</dcterms:created>
  <dcterms:modified xsi:type="dcterms:W3CDTF">2018-09-18T13:11:50Z</dcterms:modified>
</cp:coreProperties>
</file>