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705" r:id="rId2"/>
    <p:sldMasterId id="2147483860" r:id="rId3"/>
    <p:sldMasterId id="2147483873" r:id="rId4"/>
    <p:sldMasterId id="2147483886" r:id="rId5"/>
  </p:sldMasterIdLst>
  <p:notesMasterIdLst>
    <p:notesMasterId r:id="rId21"/>
  </p:notesMasterIdLst>
  <p:handoutMasterIdLst>
    <p:handoutMasterId r:id="rId22"/>
  </p:handoutMasterIdLst>
  <p:sldIdLst>
    <p:sldId id="323" r:id="rId6"/>
    <p:sldId id="294" r:id="rId7"/>
    <p:sldId id="316" r:id="rId8"/>
    <p:sldId id="317" r:id="rId9"/>
    <p:sldId id="342" r:id="rId10"/>
    <p:sldId id="454" r:id="rId11"/>
    <p:sldId id="455" r:id="rId12"/>
    <p:sldId id="348" r:id="rId13"/>
    <p:sldId id="322" r:id="rId14"/>
    <p:sldId id="450" r:id="rId15"/>
    <p:sldId id="449" r:id="rId16"/>
    <p:sldId id="453" r:id="rId17"/>
    <p:sldId id="451" r:id="rId18"/>
    <p:sldId id="452" r:id="rId19"/>
    <p:sldId id="351" r:id="rId20"/>
  </p:sldIdLst>
  <p:sldSz cx="9144000" cy="6858000" type="screen4x3"/>
  <p:notesSz cx="9144000" cy="6858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66FF66"/>
    <a:srgbClr val="E3ED8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329" autoAdjust="0"/>
    <p:restoredTop sz="98746" autoAdjust="0"/>
  </p:normalViewPr>
  <p:slideViewPr>
    <p:cSldViewPr>
      <p:cViewPr varScale="1">
        <p:scale>
          <a:sx n="82" d="100"/>
          <a:sy n="82" d="100"/>
        </p:scale>
        <p:origin x="82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044B2-1836-4CDA-8D00-9ECD53BD46B7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A93CB-E869-491E-B070-B622BEAC5A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E706B2C-BBA8-4233-92BD-F87DDC536B84}" type="datetimeFigureOut">
              <a:rPr lang="pt-BR"/>
              <a:pPr>
                <a:defRPr/>
              </a:pPr>
              <a:t>22/07/2021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794F8BC-28F9-4D86-AD0D-88B9ABFB40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361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961B9-6E5B-4183-8B40-19C5B8692C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2A49-6FDE-4F85-8862-6F3C2FE301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EDF-3083-4BFF-940B-C18556403E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BD1A0-83BA-43D4-931B-FDC78401A4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636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484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016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03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729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233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2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8199-635D-4FEE-BD00-6181847336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979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703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81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22/07/2021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9550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961B9-6E5B-4183-8B40-19C5B8692CFB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0384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8199-635D-4FEE-BD00-61818473362B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5950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94BCA-B5C4-42E7-B60E-C477D4863B87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3406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74D7-51CF-4DB8-BC18-572BD069D0EC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292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802B-9AE3-4399-ADFF-5D6E06261C0F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808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19617-58E1-4F5F-8C48-95910E89655F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0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94BCA-B5C4-42E7-B60E-C477D4863B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1A4F-87C7-4557-9288-DC6CEEA9CDB4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2226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D295A-23B7-482D-84F0-3B3338394BEE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126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7CC9-E2FD-46FE-95FA-9B747CFC2752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4546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2A49-6FDE-4F85-8862-6F3C2FE301D3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913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EDF-3083-4BFF-940B-C18556403E98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811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BD1A0-83BA-43D4-931B-FDC78401A414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0609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961B9-6E5B-4183-8B40-19C5B8692CFB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2031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8199-635D-4FEE-BD00-61818473362B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3883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94BCA-B5C4-42E7-B60E-C477D4863B87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1833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74D7-51CF-4DB8-BC18-572BD069D0EC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52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74D7-51CF-4DB8-BC18-572BD069D0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802B-9AE3-4399-ADFF-5D6E06261C0F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0082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19617-58E1-4F5F-8C48-95910E89655F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0918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1A4F-87C7-4557-9288-DC6CEEA9CDB4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345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D295A-23B7-482D-84F0-3B3338394BEE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735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7CC9-E2FD-46FE-95FA-9B747CFC2752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2875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2A49-6FDE-4F85-8862-6F3C2FE301D3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509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EDF-3083-4BFF-940B-C18556403E98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7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BD1A0-83BA-43D4-931B-FDC78401A414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291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961B9-6E5B-4183-8B40-19C5B8692CFB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4314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8199-635D-4FEE-BD00-61818473362B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1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802B-9AE3-4399-ADFF-5D6E06261C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94BCA-B5C4-42E7-B60E-C477D4863B87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9781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74D7-51CF-4DB8-BC18-572BD069D0EC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3009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802B-9AE3-4399-ADFF-5D6E06261C0F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021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19617-58E1-4F5F-8C48-95910E89655F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2130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1A4F-87C7-4557-9288-DC6CEEA9CDB4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1355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D295A-23B7-482D-84F0-3B3338394BEE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3226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7CC9-E2FD-46FE-95FA-9B747CFC2752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8077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2A49-6FDE-4F85-8862-6F3C2FE301D3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63363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EDF-3083-4BFF-940B-C18556403E98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43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BD1A0-83BA-43D4-931B-FDC78401A414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67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19617-58E1-4F5F-8C48-95910E8965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1A4F-87C7-4557-9288-DC6CEEA9CD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D295A-23B7-482D-84F0-3B3338394B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7CC9-E2FD-46FE-95FA-9B747CFC27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CB4CB4-5C9F-4EFD-840E-1AA9922484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chemeClr val="accent3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6FAD4CE-DB91-412E-B7D7-EC918BAB52C0}" type="datetimeFigureOut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22/07/2021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1317B00-CCA8-4A77-BD4A-208EC903EA4F}" type="slidenum">
              <a:rPr lang="pt-B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333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CB4CB4-5C9F-4EFD-840E-1AA9922484EA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5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CB4CB4-5C9F-4EFD-840E-1AA9922484EA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>
              <a:solidFill>
                <a:prstClr val="black"/>
              </a:solidFill>
            </a:endParaRP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CB4CB4-5C9F-4EFD-840E-1AA9922484EA}" type="slidenum">
              <a:rPr 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7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2"/>
            <a:ext cx="9144000" cy="301360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894755" y="6016336"/>
            <a:ext cx="1319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15/06/2021</a:t>
            </a:r>
          </a:p>
        </p:txBody>
      </p:sp>
      <p:pic>
        <p:nvPicPr>
          <p:cNvPr id="7" name="Imagem 6" descr="Logo PROGEP slid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66046" y="3645869"/>
            <a:ext cx="4782218" cy="194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42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840476"/>
              </p:ext>
            </p:extLst>
          </p:nvPr>
        </p:nvGraphicFramePr>
        <p:xfrm>
          <a:off x="780728" y="1643050"/>
          <a:ext cx="7577486" cy="950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7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pt-BR" sz="2000" b="1" baseline="0" dirty="0">
                          <a:solidFill>
                            <a:schemeClr val="bg1"/>
                          </a:solidFill>
                        </a:rPr>
                        <a:t>Demanda   mensal  aproximada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098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>
                          <a:solidFill>
                            <a:schemeClr val="tx1"/>
                          </a:solidFill>
                        </a:rPr>
                        <a:t>3.000</a:t>
                      </a:r>
                      <a:r>
                        <a:rPr lang="pt-BR" sz="2800" b="1" baseline="0" dirty="0">
                          <a:solidFill>
                            <a:schemeClr val="tx1"/>
                          </a:solidFill>
                        </a:rPr>
                        <a:t> documentos</a:t>
                      </a:r>
                      <a:endParaRPr lang="pt-BR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Imagem 6" descr="Cabeçalho PROGEP slid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840476"/>
              </p:ext>
            </p:extLst>
          </p:nvPr>
        </p:nvGraphicFramePr>
        <p:xfrm>
          <a:off x="785786" y="2928934"/>
          <a:ext cx="7560000" cy="2976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7">
                <a:tc gridSpan="6">
                  <a:txBody>
                    <a:bodyPr/>
                    <a:lstStyle/>
                    <a:p>
                      <a:pPr algn="ctr"/>
                      <a:r>
                        <a:rPr lang="pt-BR" sz="2000" b="1" baseline="0" dirty="0">
                          <a:solidFill>
                            <a:schemeClr val="bg1"/>
                          </a:solidFill>
                        </a:rPr>
                        <a:t>Força   de   trabalho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0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339">
                <a:tc>
                  <a:txBody>
                    <a:bodyPr/>
                    <a:lstStyle/>
                    <a:p>
                      <a:r>
                        <a:rPr lang="pt-BR" b="1" dirty="0"/>
                        <a:t>DAP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DADEP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DELENO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74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NGE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NASS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12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COBEN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339">
                <a:tc>
                  <a:txBody>
                    <a:bodyPr/>
                    <a:lstStyle/>
                    <a:p>
                      <a:r>
                        <a:rPr lang="pt-BR" b="1" dirty="0"/>
                        <a:t>COCAD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6 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CODEPE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8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Total DELENO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6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339">
                <a:tc>
                  <a:txBody>
                    <a:bodyPr/>
                    <a:lstStyle/>
                    <a:p>
                      <a:r>
                        <a:rPr lang="pt-BR" b="1" dirty="0"/>
                        <a:t>COPAG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6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Total</a:t>
                      </a:r>
                      <a:r>
                        <a:rPr lang="pt-BR" b="1" baseline="0" dirty="0"/>
                        <a:t> DADEP</a:t>
                      </a:r>
                      <a:endParaRPr lang="pt-BR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21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339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Total</a:t>
                      </a:r>
                      <a:r>
                        <a:rPr lang="pt-BR" b="1" baseline="0" dirty="0"/>
                        <a:t> DAP</a:t>
                      </a:r>
                      <a:endParaRPr lang="pt-BR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15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098">
                <a:tc gridSpan="6"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pt-BR" sz="2000" b="1" baseline="0" dirty="0">
                          <a:solidFill>
                            <a:schemeClr val="tx1"/>
                          </a:solidFill>
                        </a:rPr>
                        <a:t> de servidores da PROGEP: 42 + Pró-reitor</a:t>
                      </a:r>
                      <a:endParaRPr lang="pt-BR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23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23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23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970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Folha de Pagamento – Maio/2021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840476"/>
              </p:ext>
            </p:extLst>
          </p:nvPr>
        </p:nvGraphicFramePr>
        <p:xfrm>
          <a:off x="780728" y="2407355"/>
          <a:ext cx="7648924" cy="950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4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4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pt-BR" sz="2000" b="1" baseline="0" dirty="0">
                          <a:solidFill>
                            <a:schemeClr val="bg1"/>
                          </a:solidFill>
                        </a:rPr>
                        <a:t>B R U T O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baseline="0" dirty="0">
                          <a:solidFill>
                            <a:schemeClr val="bg1"/>
                          </a:solidFill>
                        </a:rPr>
                        <a:t>L Í Q U I D O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098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>
                          <a:solidFill>
                            <a:schemeClr val="tx1"/>
                          </a:solidFill>
                        </a:rPr>
                        <a:t>R$ 27.731.208,46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>
                          <a:solidFill>
                            <a:schemeClr val="tx1"/>
                          </a:solidFill>
                        </a:rPr>
                        <a:t>R$</a:t>
                      </a:r>
                      <a:r>
                        <a:rPr lang="pt-BR" sz="2800" b="1" baseline="0" dirty="0">
                          <a:solidFill>
                            <a:schemeClr val="tx1"/>
                          </a:solidFill>
                        </a:rPr>
                        <a:t> 18.727.568,06</a:t>
                      </a:r>
                      <a:endParaRPr lang="pt-BR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Imagem 6" descr="Cabeçalho PROGEP slid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70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43" name="Retângulo de cantos arredondados 42"/>
          <p:cNvSpPr/>
          <p:nvPr/>
        </p:nvSpPr>
        <p:spPr bwMode="auto">
          <a:xfrm>
            <a:off x="852984" y="2810515"/>
            <a:ext cx="7416824" cy="183293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sz="3600" b="1" dirty="0">
                <a:solidFill>
                  <a:prstClr val="black"/>
                </a:solidFill>
              </a:rPr>
              <a:t>Qualificação dos</a:t>
            </a:r>
            <a:br>
              <a:rPr lang="pt-BR" sz="3600" b="1" dirty="0">
                <a:solidFill>
                  <a:prstClr val="black"/>
                </a:solidFill>
              </a:rPr>
            </a:br>
            <a:r>
              <a:rPr lang="pt-BR" sz="3600" b="1" dirty="0">
                <a:solidFill>
                  <a:prstClr val="black"/>
                </a:solidFill>
              </a:rPr>
              <a:t>Servidores do </a:t>
            </a:r>
            <a:r>
              <a:rPr lang="pt-BR" sz="3600" b="1" dirty="0" err="1">
                <a:solidFill>
                  <a:prstClr val="black"/>
                </a:solidFill>
              </a:rPr>
              <a:t>IFSul</a:t>
            </a:r>
            <a:endParaRPr lang="pt-BR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450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Formação Docente</a:t>
            </a:r>
          </a:p>
        </p:txBody>
      </p:sp>
      <p:pic>
        <p:nvPicPr>
          <p:cNvPr id="7" name="Imagem 6" descr="Cabeçalho PROGEP slid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graphicFrame>
        <p:nvGraphicFramePr>
          <p:cNvPr id="329730" name="Object 2"/>
          <p:cNvGraphicFramePr>
            <a:graphicFrameLocks/>
          </p:cNvGraphicFramePr>
          <p:nvPr/>
        </p:nvGraphicFramePr>
        <p:xfrm>
          <a:off x="1350963" y="2006600"/>
          <a:ext cx="6427787" cy="383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30" name="Worksheet" r:id="rId4" imgW="4486110" imgH="2676354" progId="Excel.Sheet.8">
                  <p:embed/>
                </p:oleObj>
              </mc:Choice>
              <mc:Fallback>
                <p:oleObj name="Worksheet" r:id="rId4" imgW="4486110" imgH="2676354" progId="Excel.Shee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2006600"/>
                        <a:ext cx="6427787" cy="383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8970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Formação Técnicos Administrativos</a:t>
            </a:r>
          </a:p>
        </p:txBody>
      </p:sp>
      <p:pic>
        <p:nvPicPr>
          <p:cNvPr id="7" name="Imagem 6" descr="Cabeçalho PROGEP slid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graphicFrame>
        <p:nvGraphicFramePr>
          <p:cNvPr id="329730" name="Object 2"/>
          <p:cNvGraphicFramePr>
            <a:graphicFrameLocks/>
          </p:cNvGraphicFramePr>
          <p:nvPr/>
        </p:nvGraphicFramePr>
        <p:xfrm>
          <a:off x="996950" y="2006600"/>
          <a:ext cx="7300913" cy="383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78" name="Worksheet" r:id="rId4" imgW="5095823" imgH="2676354" progId="Excel.Sheet.8">
                  <p:embed/>
                </p:oleObj>
              </mc:Choice>
              <mc:Fallback>
                <p:oleObj name="Worksheet" r:id="rId4" imgW="5095823" imgH="2676354" progId="Excel.Shee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006600"/>
                        <a:ext cx="7300913" cy="383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8970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971600" y="1268760"/>
            <a:ext cx="72008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dirty="0"/>
          </a:p>
          <a:p>
            <a:endParaRPr lang="pt-BR" dirty="0"/>
          </a:p>
          <a:p>
            <a:pPr algn="ctr"/>
            <a:endParaRPr lang="pt-BR" sz="3200" dirty="0"/>
          </a:p>
          <a:p>
            <a:pPr algn="ctr"/>
            <a:r>
              <a:rPr lang="pt-BR" sz="3200" dirty="0"/>
              <a:t>OBRIGADO!</a:t>
            </a:r>
          </a:p>
          <a:p>
            <a:pPr algn="ctr"/>
            <a:endParaRPr lang="pt-BR" sz="3200" dirty="0"/>
          </a:p>
          <a:p>
            <a:endParaRPr lang="pt-BR" dirty="0"/>
          </a:p>
          <a:p>
            <a:r>
              <a:rPr lang="pt-BR" dirty="0"/>
              <a:t>		</a:t>
            </a:r>
            <a:r>
              <a:rPr lang="pt-BR" sz="2800" dirty="0"/>
              <a:t>Contatos:</a:t>
            </a:r>
          </a:p>
          <a:p>
            <a:r>
              <a:rPr lang="pt-BR" sz="2800" dirty="0"/>
              <a:t>	e-mail: nilorodrigues@ifsul.edu.br</a:t>
            </a:r>
          </a:p>
          <a:p>
            <a:r>
              <a:rPr lang="pt-BR" sz="2800" dirty="0"/>
              <a:t>	Telefone: (53) 98139-7268</a:t>
            </a:r>
          </a:p>
        </p:txBody>
      </p:sp>
    </p:spTree>
    <p:extLst>
      <p:ext uri="{BB962C8B-B14F-4D97-AF65-F5344CB8AC3E}">
        <p14:creationId xmlns:p14="http://schemas.microsoft.com/office/powerpoint/2010/main" val="1538767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778097"/>
          </a:xfrm>
        </p:spPr>
        <p:txBody>
          <a:bodyPr/>
          <a:lstStyle/>
          <a:p>
            <a:r>
              <a:rPr lang="pt-BR" sz="2400" b="1" dirty="0">
                <a:solidFill>
                  <a:schemeClr val="tx1"/>
                </a:solidFill>
              </a:rPr>
              <a:t>LOCALIZAÇÃO NA ESTRUTURA ORGANIZACIONAL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6" name="Imagem 5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5" name="Retângulo de cantos arredondados 4"/>
          <p:cNvSpPr/>
          <p:nvPr/>
        </p:nvSpPr>
        <p:spPr bwMode="auto">
          <a:xfrm>
            <a:off x="3714744" y="1928802"/>
            <a:ext cx="1908212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REITOR</a:t>
            </a:r>
          </a:p>
        </p:txBody>
      </p:sp>
      <p:sp>
        <p:nvSpPr>
          <p:cNvPr id="8" name="Retângulo de cantos arredondados 7"/>
          <p:cNvSpPr/>
          <p:nvPr/>
        </p:nvSpPr>
        <p:spPr bwMode="auto">
          <a:xfrm>
            <a:off x="6882776" y="5423564"/>
            <a:ext cx="140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PROAP</a:t>
            </a:r>
          </a:p>
        </p:txBody>
      </p:sp>
      <p:sp>
        <p:nvSpPr>
          <p:cNvPr id="9" name="Retângulo de cantos arredondados 8"/>
          <p:cNvSpPr/>
          <p:nvPr/>
        </p:nvSpPr>
        <p:spPr bwMode="auto">
          <a:xfrm>
            <a:off x="5072066" y="5423564"/>
            <a:ext cx="140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PROGEP</a:t>
            </a:r>
          </a:p>
        </p:txBody>
      </p:sp>
      <p:sp>
        <p:nvSpPr>
          <p:cNvPr id="10" name="Retângulo de cantos arredondados 9"/>
          <p:cNvSpPr/>
          <p:nvPr/>
        </p:nvSpPr>
        <p:spPr bwMode="auto">
          <a:xfrm>
            <a:off x="5072066" y="3066110"/>
            <a:ext cx="140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PROEN</a:t>
            </a:r>
          </a:p>
        </p:txBody>
      </p:sp>
      <p:sp>
        <p:nvSpPr>
          <p:cNvPr id="11" name="Retângulo de cantos arredondados 10"/>
          <p:cNvSpPr/>
          <p:nvPr/>
        </p:nvSpPr>
        <p:spPr bwMode="auto">
          <a:xfrm>
            <a:off x="5072066" y="4286256"/>
            <a:ext cx="1908212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PROPESP</a:t>
            </a:r>
          </a:p>
        </p:txBody>
      </p:sp>
      <p:sp>
        <p:nvSpPr>
          <p:cNvPr id="14" name="Retângulo de cantos arredondados 13"/>
          <p:cNvSpPr/>
          <p:nvPr/>
        </p:nvSpPr>
        <p:spPr bwMode="auto">
          <a:xfrm>
            <a:off x="6882776" y="3066110"/>
            <a:ext cx="140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PROEX</a:t>
            </a:r>
          </a:p>
        </p:txBody>
      </p:sp>
      <p:cxnSp>
        <p:nvCxnSpPr>
          <p:cNvPr id="35" name="Conector angulado 34"/>
          <p:cNvCxnSpPr>
            <a:stCxn id="5" idx="2"/>
            <a:endCxn id="14" idx="0"/>
          </p:cNvCxnSpPr>
          <p:nvPr/>
        </p:nvCxnSpPr>
        <p:spPr bwMode="auto">
          <a:xfrm rot="16200000" flipH="1">
            <a:off x="5918199" y="1399533"/>
            <a:ext cx="417228" cy="2915926"/>
          </a:xfrm>
          <a:prstGeom prst="bentConnector3">
            <a:avLst>
              <a:gd name="adj1" fmla="val 50000"/>
            </a:avLst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Conector angulado 37"/>
          <p:cNvCxnSpPr>
            <a:stCxn id="5" idx="2"/>
            <a:endCxn id="10" idx="1"/>
          </p:cNvCxnSpPr>
          <p:nvPr/>
        </p:nvCxnSpPr>
        <p:spPr bwMode="auto">
          <a:xfrm rot="16200000" flipH="1">
            <a:off x="4481824" y="2835908"/>
            <a:ext cx="777268" cy="403216"/>
          </a:xfrm>
          <a:prstGeom prst="bentConnector2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Conector angulado 37"/>
          <p:cNvCxnSpPr>
            <a:stCxn id="5" idx="2"/>
            <a:endCxn id="11" idx="1"/>
          </p:cNvCxnSpPr>
          <p:nvPr/>
        </p:nvCxnSpPr>
        <p:spPr bwMode="auto">
          <a:xfrm rot="16200000" flipH="1">
            <a:off x="3871751" y="3445981"/>
            <a:ext cx="1997414" cy="403216"/>
          </a:xfrm>
          <a:prstGeom prst="bentConnector2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Conector angulado 37"/>
          <p:cNvCxnSpPr>
            <a:stCxn id="5" idx="2"/>
            <a:endCxn id="9" idx="1"/>
          </p:cNvCxnSpPr>
          <p:nvPr/>
        </p:nvCxnSpPr>
        <p:spPr bwMode="auto">
          <a:xfrm rot="16200000" flipH="1">
            <a:off x="3303097" y="4014635"/>
            <a:ext cx="3134722" cy="403216"/>
          </a:xfrm>
          <a:prstGeom prst="bentConnector2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Conector angulado 37"/>
          <p:cNvCxnSpPr>
            <a:stCxn id="5" idx="2"/>
            <a:endCxn id="8" idx="0"/>
          </p:cNvCxnSpPr>
          <p:nvPr/>
        </p:nvCxnSpPr>
        <p:spPr bwMode="auto">
          <a:xfrm rot="16200000" flipH="1">
            <a:off x="4739472" y="2578260"/>
            <a:ext cx="2774682" cy="2915926"/>
          </a:xfrm>
          <a:prstGeom prst="bentConnector3">
            <a:avLst>
              <a:gd name="adj1" fmla="val 50000"/>
            </a:avLst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Conector angulado 37"/>
          <p:cNvCxnSpPr>
            <a:stCxn id="63" idx="3"/>
            <a:endCxn id="5" idx="2"/>
          </p:cNvCxnSpPr>
          <p:nvPr/>
        </p:nvCxnSpPr>
        <p:spPr bwMode="auto">
          <a:xfrm flipV="1">
            <a:off x="3929058" y="2648882"/>
            <a:ext cx="739792" cy="777268"/>
          </a:xfrm>
          <a:prstGeom prst="bentConnector2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Conector angulado 37"/>
          <p:cNvCxnSpPr>
            <a:stCxn id="5" idx="2"/>
            <a:endCxn id="57" idx="0"/>
          </p:cNvCxnSpPr>
          <p:nvPr/>
        </p:nvCxnSpPr>
        <p:spPr bwMode="auto">
          <a:xfrm rot="5400000">
            <a:off x="3199051" y="1596311"/>
            <a:ext cx="417228" cy="2522370"/>
          </a:xfrm>
          <a:prstGeom prst="bentConnector3">
            <a:avLst>
              <a:gd name="adj1" fmla="val 50000"/>
            </a:avLst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do 37"/>
          <p:cNvCxnSpPr>
            <a:stCxn id="5" idx="2"/>
            <a:endCxn id="62" idx="0"/>
          </p:cNvCxnSpPr>
          <p:nvPr/>
        </p:nvCxnSpPr>
        <p:spPr bwMode="auto">
          <a:xfrm rot="5400000">
            <a:off x="2020324" y="2775038"/>
            <a:ext cx="2774682" cy="2522370"/>
          </a:xfrm>
          <a:prstGeom prst="bentConnector3">
            <a:avLst>
              <a:gd name="adj1" fmla="val 50000"/>
            </a:avLst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7" name="Retângulo de cantos arredondados 56"/>
          <p:cNvSpPr/>
          <p:nvPr/>
        </p:nvSpPr>
        <p:spPr bwMode="auto">
          <a:xfrm>
            <a:off x="1714480" y="3066110"/>
            <a:ext cx="86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VR</a:t>
            </a:r>
          </a:p>
        </p:txBody>
      </p:sp>
      <p:sp>
        <p:nvSpPr>
          <p:cNvPr id="60" name="Retângulo de cantos arredondados 59"/>
          <p:cNvSpPr/>
          <p:nvPr/>
        </p:nvSpPr>
        <p:spPr bwMode="auto">
          <a:xfrm>
            <a:off x="3065058" y="5423564"/>
            <a:ext cx="86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DPO</a:t>
            </a:r>
          </a:p>
        </p:txBody>
      </p:sp>
      <p:sp>
        <p:nvSpPr>
          <p:cNvPr id="61" name="Retângulo de cantos arredondados 60"/>
          <p:cNvSpPr/>
          <p:nvPr/>
        </p:nvSpPr>
        <p:spPr bwMode="auto">
          <a:xfrm>
            <a:off x="3065058" y="4286256"/>
            <a:ext cx="86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b="1" dirty="0">
                <a:solidFill>
                  <a:schemeClr val="tx1"/>
                </a:solidFill>
                <a:latin typeface="Arial" charset="0"/>
              </a:rPr>
              <a:t>DTI</a:t>
            </a:r>
            <a:endParaRPr kumimoji="0" lang="pt-BR" sz="2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tângulo de cantos arredondados 61"/>
          <p:cNvSpPr/>
          <p:nvPr/>
        </p:nvSpPr>
        <p:spPr bwMode="auto">
          <a:xfrm>
            <a:off x="1714480" y="5423564"/>
            <a:ext cx="86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DDI</a:t>
            </a:r>
          </a:p>
        </p:txBody>
      </p:sp>
      <p:sp>
        <p:nvSpPr>
          <p:cNvPr id="63" name="Retângulo de cantos arredondados 62"/>
          <p:cNvSpPr/>
          <p:nvPr/>
        </p:nvSpPr>
        <p:spPr bwMode="auto">
          <a:xfrm>
            <a:off x="3065058" y="3066110"/>
            <a:ext cx="864000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b="1" dirty="0">
                <a:solidFill>
                  <a:schemeClr val="tx1"/>
                </a:solidFill>
                <a:latin typeface="Arial" charset="0"/>
              </a:rPr>
              <a:t>AR</a:t>
            </a:r>
            <a:endParaRPr kumimoji="0" lang="pt-BR" sz="2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4" name="Conector angulado 37"/>
          <p:cNvCxnSpPr>
            <a:stCxn id="5" idx="2"/>
            <a:endCxn id="61" idx="3"/>
          </p:cNvCxnSpPr>
          <p:nvPr/>
        </p:nvCxnSpPr>
        <p:spPr bwMode="auto">
          <a:xfrm rot="5400000">
            <a:off x="3300247" y="3277693"/>
            <a:ext cx="1997414" cy="739792"/>
          </a:xfrm>
          <a:prstGeom prst="bentConnector2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9" name="Conector angulado 37"/>
          <p:cNvCxnSpPr>
            <a:stCxn id="5" idx="2"/>
            <a:endCxn id="60" idx="3"/>
          </p:cNvCxnSpPr>
          <p:nvPr/>
        </p:nvCxnSpPr>
        <p:spPr bwMode="auto">
          <a:xfrm rot="5400000">
            <a:off x="2731593" y="3846347"/>
            <a:ext cx="3134722" cy="739792"/>
          </a:xfrm>
          <a:prstGeom prst="bentConnector2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SUBORDINAÇÃO:</a:t>
            </a:r>
          </a:p>
          <a:p>
            <a:pPr marL="0" indent="0">
              <a:buNone/>
            </a:pPr>
            <a:r>
              <a:rPr lang="pt-BR" dirty="0"/>
              <a:t>Hierárquica /administrativa              Reitor</a:t>
            </a:r>
          </a:p>
          <a:p>
            <a:pPr marL="0" indent="0">
              <a:buNone/>
            </a:pPr>
            <a:r>
              <a:rPr lang="pt-BR" dirty="0"/>
              <a:t>                                                                                                                                                                					SGDP/ME</a:t>
            </a:r>
            <a:r>
              <a:rPr lang="pt-BR" dirty="0">
                <a:solidFill>
                  <a:srgbClr val="00B050"/>
                </a:solidFill>
              </a:rPr>
              <a:t>*</a:t>
            </a:r>
          </a:p>
          <a:p>
            <a:pPr marL="0" indent="0">
              <a:buNone/>
            </a:pPr>
            <a:r>
              <a:rPr lang="pt-BR" dirty="0"/>
              <a:t>  Técnica/operacional       </a:t>
            </a:r>
          </a:p>
          <a:p>
            <a:pPr marL="0" indent="0">
              <a:buNone/>
            </a:pPr>
            <a:r>
              <a:rPr lang="pt-BR" dirty="0"/>
              <a:t>					CGGP/MEC</a:t>
            </a:r>
            <a:r>
              <a:rPr lang="pt-BR" dirty="0">
                <a:solidFill>
                  <a:srgbClr val="00B050"/>
                </a:solidFill>
              </a:rPr>
              <a:t>*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spcBef>
                <a:spcPts val="0"/>
              </a:spcBef>
              <a:buNone/>
            </a:pPr>
            <a:r>
              <a:rPr lang="pt-BR" dirty="0"/>
              <a:t>             </a:t>
            </a:r>
            <a:r>
              <a:rPr lang="pt-BR" sz="1800" b="1" i="1" dirty="0">
                <a:solidFill>
                  <a:srgbClr val="00B050"/>
                </a:solidFill>
              </a:rPr>
              <a:t>* emanam orientações e normas a serem seguidas pelos Órgãos integrantes do SIPEC. (INCLUSIVE NO QUE SE REFERE AO SIAPE/SIGEPE)                          </a:t>
            </a:r>
          </a:p>
        </p:txBody>
      </p:sp>
      <p:sp>
        <p:nvSpPr>
          <p:cNvPr id="5" name="Seta para a direita 4"/>
          <p:cNvSpPr/>
          <p:nvPr/>
        </p:nvSpPr>
        <p:spPr bwMode="auto">
          <a:xfrm>
            <a:off x="5520708" y="2380649"/>
            <a:ext cx="1194432" cy="146953"/>
          </a:xfrm>
          <a:prstGeom prst="rightArrow">
            <a:avLst>
              <a:gd name="adj1" fmla="val 50000"/>
              <a:gd name="adj2" fmla="val 97422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Imagem 11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10" name="Chave esquerda 9"/>
          <p:cNvSpPr/>
          <p:nvPr/>
        </p:nvSpPr>
        <p:spPr bwMode="auto">
          <a:xfrm>
            <a:off x="4643438" y="3214686"/>
            <a:ext cx="500066" cy="1785950"/>
          </a:xfrm>
          <a:prstGeom prst="leftBrace">
            <a:avLst>
              <a:gd name="adj1" fmla="val 38796"/>
              <a:gd name="adj2" fmla="val 50764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61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93912"/>
            <a:ext cx="8229600" cy="1143000"/>
          </a:xfrm>
        </p:spPr>
        <p:txBody>
          <a:bodyPr/>
          <a:lstStyle/>
          <a:p>
            <a:r>
              <a:rPr lang="pt-BR" sz="3600" b="1" dirty="0">
                <a:solidFill>
                  <a:schemeClr val="tx1"/>
                </a:solidFill>
              </a:rPr>
              <a:t>ORGÃOS DE CONTROLE:</a:t>
            </a:r>
            <a:br>
              <a:rPr lang="pt-BR" sz="3600" dirty="0">
                <a:solidFill>
                  <a:srgbClr val="FF0000"/>
                </a:solidFill>
              </a:rPr>
            </a:br>
            <a:r>
              <a:rPr lang="pt-BR" sz="2400" dirty="0"/>
              <a:t>(Periódico e permanente)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820069"/>
            <a:ext cx="8229600" cy="3561259"/>
          </a:xfrm>
        </p:spPr>
        <p:txBody>
          <a:bodyPr/>
          <a:lstStyle/>
          <a:p>
            <a:r>
              <a:rPr lang="pt-BR" sz="2800" dirty="0"/>
              <a:t>Tribunal de Contas da União - TCU</a:t>
            </a:r>
          </a:p>
          <a:p>
            <a:r>
              <a:rPr lang="pt-BR" sz="2800" dirty="0"/>
              <a:t>Controladoria Geral da União - CGU</a:t>
            </a:r>
          </a:p>
          <a:p>
            <a:r>
              <a:rPr lang="pt-BR" sz="2800" dirty="0"/>
              <a:t>Auditoria de Recursos Humanos (SGDP/ME)</a:t>
            </a:r>
          </a:p>
          <a:p>
            <a:r>
              <a:rPr lang="pt-BR" sz="2800" dirty="0"/>
              <a:t>Assessoria Especial de Controle Interno do MEC - AECI </a:t>
            </a:r>
          </a:p>
          <a:p>
            <a:r>
              <a:rPr lang="pt-BR" sz="2800" dirty="0"/>
              <a:t>Unidade de Auditoria Interna Governamental (UAIG) - </a:t>
            </a:r>
            <a:r>
              <a:rPr lang="pt-BR" sz="2800" dirty="0" err="1"/>
              <a:t>IFSul</a:t>
            </a: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72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ector angulado 25"/>
          <p:cNvCxnSpPr>
            <a:stCxn id="46" idx="1"/>
            <a:endCxn id="55" idx="1"/>
          </p:cNvCxnSpPr>
          <p:nvPr/>
        </p:nvCxnSpPr>
        <p:spPr bwMode="auto">
          <a:xfrm rot="10800000" flipH="1" flipV="1">
            <a:off x="1274218" y="3762008"/>
            <a:ext cx="162926" cy="2236634"/>
          </a:xfrm>
          <a:prstGeom prst="bentConnector3">
            <a:avLst>
              <a:gd name="adj1" fmla="val -140309"/>
            </a:avLst>
          </a:prstGeom>
          <a:ln>
            <a:solidFill>
              <a:schemeClr val="tx1"/>
            </a:solidFill>
            <a:prstDash val="sysDash"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51274"/>
            <a:ext cx="8229600" cy="70609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400" b="1" dirty="0">
                <a:solidFill>
                  <a:schemeClr val="tx1"/>
                </a:solidFill>
              </a:rPr>
              <a:t>Estrutura da PROGEP</a:t>
            </a: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43" name="Retângulo de cantos arredondados 42"/>
          <p:cNvSpPr/>
          <p:nvPr/>
        </p:nvSpPr>
        <p:spPr bwMode="auto">
          <a:xfrm>
            <a:off x="3756250" y="2103182"/>
            <a:ext cx="1908212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schemeClr val="tx1"/>
                </a:solidFill>
                <a:latin typeface="Arial" charset="0"/>
              </a:rPr>
              <a:t>Pró-reitor</a:t>
            </a:r>
          </a:p>
        </p:txBody>
      </p:sp>
      <p:sp>
        <p:nvSpPr>
          <p:cNvPr id="44" name="Retângulo de cantos arredondados 43"/>
          <p:cNvSpPr/>
          <p:nvPr/>
        </p:nvSpPr>
        <p:spPr bwMode="auto">
          <a:xfrm>
            <a:off x="1353470" y="5014262"/>
            <a:ext cx="126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COPAG</a:t>
            </a:r>
          </a:p>
        </p:txBody>
      </p:sp>
      <p:sp>
        <p:nvSpPr>
          <p:cNvPr id="45" name="Retângulo de cantos arredondados 44"/>
          <p:cNvSpPr/>
          <p:nvPr/>
        </p:nvSpPr>
        <p:spPr bwMode="auto">
          <a:xfrm>
            <a:off x="6652914" y="3492008"/>
            <a:ext cx="144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DADEP</a:t>
            </a:r>
          </a:p>
        </p:txBody>
      </p:sp>
      <p:sp>
        <p:nvSpPr>
          <p:cNvPr id="46" name="Retângulo de cantos arredondados 45"/>
          <p:cNvSpPr/>
          <p:nvPr/>
        </p:nvSpPr>
        <p:spPr bwMode="auto">
          <a:xfrm>
            <a:off x="1274218" y="3492008"/>
            <a:ext cx="144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DAP</a:t>
            </a:r>
          </a:p>
        </p:txBody>
      </p:sp>
      <p:sp>
        <p:nvSpPr>
          <p:cNvPr id="47" name="Retângulo de cantos arredondados 46"/>
          <p:cNvSpPr/>
          <p:nvPr/>
        </p:nvSpPr>
        <p:spPr bwMode="auto">
          <a:xfrm>
            <a:off x="3989090" y="3492008"/>
            <a:ext cx="144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DELENO</a:t>
            </a:r>
          </a:p>
        </p:txBody>
      </p:sp>
      <p:sp>
        <p:nvSpPr>
          <p:cNvPr id="48" name="Retângulo de cantos arredondados 47"/>
          <p:cNvSpPr/>
          <p:nvPr/>
        </p:nvSpPr>
        <p:spPr bwMode="auto">
          <a:xfrm>
            <a:off x="1355878" y="4286256"/>
            <a:ext cx="126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COCAD</a:t>
            </a:r>
          </a:p>
        </p:txBody>
      </p:sp>
      <p:sp>
        <p:nvSpPr>
          <p:cNvPr id="50" name="Retângulo de cantos arredondados 49"/>
          <p:cNvSpPr/>
          <p:nvPr/>
        </p:nvSpPr>
        <p:spPr bwMode="auto">
          <a:xfrm>
            <a:off x="6643702" y="4286256"/>
            <a:ext cx="144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CODEPE</a:t>
            </a:r>
          </a:p>
        </p:txBody>
      </p:sp>
      <p:sp>
        <p:nvSpPr>
          <p:cNvPr id="51" name="Retângulo de cantos arredondados 50"/>
          <p:cNvSpPr/>
          <p:nvPr/>
        </p:nvSpPr>
        <p:spPr bwMode="auto">
          <a:xfrm>
            <a:off x="6822290" y="5000636"/>
            <a:ext cx="108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NASS</a:t>
            </a:r>
          </a:p>
        </p:txBody>
      </p:sp>
      <p:sp>
        <p:nvSpPr>
          <p:cNvPr id="54" name="Retângulo de cantos arredondados 53"/>
          <p:cNvSpPr/>
          <p:nvPr/>
        </p:nvSpPr>
        <p:spPr bwMode="auto">
          <a:xfrm>
            <a:off x="3989090" y="4286256"/>
            <a:ext cx="144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COBEN</a:t>
            </a:r>
          </a:p>
        </p:txBody>
      </p:sp>
      <p:sp>
        <p:nvSpPr>
          <p:cNvPr id="55" name="Retângulo de cantos arredondados 54"/>
          <p:cNvSpPr/>
          <p:nvPr/>
        </p:nvSpPr>
        <p:spPr bwMode="auto">
          <a:xfrm>
            <a:off x="1437144" y="5728642"/>
            <a:ext cx="1080000" cy="540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b="1" dirty="0">
                <a:solidFill>
                  <a:prstClr val="black"/>
                </a:solidFill>
              </a:rPr>
              <a:t>NGE</a:t>
            </a:r>
          </a:p>
        </p:txBody>
      </p:sp>
      <p:cxnSp>
        <p:nvCxnSpPr>
          <p:cNvPr id="57" name="Conector angulado 56"/>
          <p:cNvCxnSpPr>
            <a:stCxn id="46" idx="1"/>
            <a:endCxn id="48" idx="1"/>
          </p:cNvCxnSpPr>
          <p:nvPr/>
        </p:nvCxnSpPr>
        <p:spPr bwMode="auto">
          <a:xfrm rot="10800000" flipH="1" flipV="1">
            <a:off x="1274218" y="3762008"/>
            <a:ext cx="81660" cy="794248"/>
          </a:xfrm>
          <a:prstGeom prst="bentConnector3">
            <a:avLst>
              <a:gd name="adj1" fmla="val -279941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2" name="Conector angulado 71"/>
          <p:cNvCxnSpPr>
            <a:stCxn id="45" idx="3"/>
            <a:endCxn id="51" idx="3"/>
          </p:cNvCxnSpPr>
          <p:nvPr/>
        </p:nvCxnSpPr>
        <p:spPr bwMode="auto">
          <a:xfrm flipH="1">
            <a:off x="7902290" y="3762008"/>
            <a:ext cx="190624" cy="1508628"/>
          </a:xfrm>
          <a:prstGeom prst="bentConnector3">
            <a:avLst>
              <a:gd name="adj1" fmla="val -119922"/>
            </a:avLst>
          </a:prstGeom>
          <a:ln>
            <a:solidFill>
              <a:schemeClr val="tx1"/>
            </a:solidFill>
            <a:prstDash val="sysDash"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8" name="Conector angulado 77"/>
          <p:cNvCxnSpPr>
            <a:stCxn id="46" idx="0"/>
            <a:endCxn id="45" idx="0"/>
          </p:cNvCxnSpPr>
          <p:nvPr/>
        </p:nvCxnSpPr>
        <p:spPr bwMode="auto">
          <a:xfrm rot="5400000" flipH="1" flipV="1">
            <a:off x="4683566" y="802660"/>
            <a:ext cx="1588" cy="5378696"/>
          </a:xfrm>
          <a:prstGeom prst="bentConnector3">
            <a:avLst>
              <a:gd name="adj1" fmla="val 20411530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>
            <a:stCxn id="47" idx="2"/>
            <a:endCxn id="54" idx="0"/>
          </p:cNvCxnSpPr>
          <p:nvPr/>
        </p:nvCxnSpPr>
        <p:spPr bwMode="auto">
          <a:xfrm rot="5400000">
            <a:off x="4581966" y="4159132"/>
            <a:ext cx="254248" cy="1588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43" idx="2"/>
            <a:endCxn id="47" idx="0"/>
          </p:cNvCxnSpPr>
          <p:nvPr/>
        </p:nvCxnSpPr>
        <p:spPr bwMode="auto">
          <a:xfrm rot="5400000">
            <a:off x="4375350" y="3157002"/>
            <a:ext cx="668746" cy="1266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Conector angulado 63"/>
          <p:cNvCxnSpPr>
            <a:stCxn id="45" idx="3"/>
            <a:endCxn id="50" idx="3"/>
          </p:cNvCxnSpPr>
          <p:nvPr/>
        </p:nvCxnSpPr>
        <p:spPr bwMode="auto">
          <a:xfrm flipH="1">
            <a:off x="8083702" y="3762008"/>
            <a:ext cx="9212" cy="794248"/>
          </a:xfrm>
          <a:prstGeom prst="bentConnector3">
            <a:avLst>
              <a:gd name="adj1" fmla="val -2481546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Conector angulado 28"/>
          <p:cNvCxnSpPr>
            <a:stCxn id="46" idx="1"/>
            <a:endCxn id="44" idx="1"/>
          </p:cNvCxnSpPr>
          <p:nvPr/>
        </p:nvCxnSpPr>
        <p:spPr bwMode="auto">
          <a:xfrm rot="10800000" flipH="1" flipV="1">
            <a:off x="1274218" y="3762008"/>
            <a:ext cx="79252" cy="1522254"/>
          </a:xfrm>
          <a:prstGeom prst="bentConnector3">
            <a:avLst>
              <a:gd name="adj1" fmla="val -288447"/>
            </a:avLst>
          </a:prstGeom>
          <a:ln>
            <a:solidFill>
              <a:schemeClr val="accent1"/>
            </a:solidFill>
            <a:prstDash val="solid"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187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3286124"/>
            <a:ext cx="8229600" cy="1785950"/>
          </a:xfrm>
        </p:spPr>
        <p:txBody>
          <a:bodyPr/>
          <a:lstStyle/>
          <a:p>
            <a:pPr marL="457200" indent="-457200" algn="just">
              <a:buNone/>
            </a:pPr>
            <a:r>
              <a:rPr lang="pt-BR" sz="2000" dirty="0"/>
              <a:t>Art. 90. A Pró-Reitoria de Gestão de Pessoas, dirigida por um Pró-Reitor nomeado pelo Reitor, é o órgão executivo que planeja, coordena, executa e avalia os projetos, as atividades e as políticas de Gestão de Pessoas.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1493912"/>
            <a:ext cx="8229600" cy="1143000"/>
          </a:xfrm>
        </p:spPr>
        <p:txBody>
          <a:bodyPr/>
          <a:lstStyle/>
          <a:p>
            <a:r>
              <a:rPr lang="pt-BR" sz="3600" b="1" dirty="0">
                <a:solidFill>
                  <a:schemeClr val="tx1"/>
                </a:solidFill>
              </a:rPr>
              <a:t>Definição e Competências</a:t>
            </a:r>
            <a:br>
              <a:rPr lang="pt-BR" sz="3600" b="1" dirty="0">
                <a:solidFill>
                  <a:schemeClr val="tx1"/>
                </a:solidFill>
              </a:rPr>
            </a:br>
            <a:r>
              <a:rPr lang="pt-BR" sz="2800" b="1" dirty="0">
                <a:solidFill>
                  <a:schemeClr val="tx1"/>
                </a:solidFill>
              </a:rPr>
              <a:t>(Regimento Geral)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1645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643470"/>
          </a:xfrm>
        </p:spPr>
        <p:txBody>
          <a:bodyPr/>
          <a:lstStyle/>
          <a:p>
            <a:pPr marL="457200" indent="-457200" algn="just">
              <a:buNone/>
            </a:pPr>
            <a:r>
              <a:rPr lang="pt-BR" sz="2000" dirty="0"/>
              <a:t>Art. 92. À Pró-reitoria de Gestão de Pessoas compete: </a:t>
            </a:r>
          </a:p>
          <a:p>
            <a:pPr marL="457200" indent="-457200" algn="just">
              <a:buNone/>
            </a:pPr>
            <a:r>
              <a:rPr lang="pt-BR" sz="2000" dirty="0"/>
              <a:t>I. propor políticas de gestão de pessoas; </a:t>
            </a:r>
          </a:p>
          <a:p>
            <a:pPr marL="457200" indent="-457200" algn="just">
              <a:buNone/>
            </a:pPr>
            <a:r>
              <a:rPr lang="pt-BR" sz="2000" dirty="0"/>
              <a:t>II. realizar atividades inerentes à capacitação de pessoas; </a:t>
            </a:r>
          </a:p>
          <a:p>
            <a:pPr marL="457200" indent="-457200" algn="just">
              <a:buNone/>
            </a:pPr>
            <a:r>
              <a:rPr lang="pt-BR" sz="2000" dirty="0"/>
              <a:t>III. gerenciar a vida funcional do quadro técnico-administrativo e docente; </a:t>
            </a:r>
          </a:p>
          <a:p>
            <a:pPr marL="457200" indent="-457200" algn="just">
              <a:buNone/>
            </a:pPr>
            <a:r>
              <a:rPr lang="pt-BR" sz="2000" dirty="0"/>
              <a:t>IV. supervisionar as dispensas e designações dos Cargos de Direção, das Funções Gratificadas e das Funções Comissionadas de Coordenação de Cursos; </a:t>
            </a:r>
          </a:p>
          <a:p>
            <a:pPr marL="457200" indent="-457200" algn="just">
              <a:buNone/>
            </a:pPr>
            <a:r>
              <a:rPr lang="pt-BR" sz="2000" dirty="0"/>
              <a:t>V. efetuar os registros funcionais dos servidores em banco de dados; </a:t>
            </a:r>
          </a:p>
          <a:p>
            <a:pPr marL="457200" indent="-457200" algn="just">
              <a:buNone/>
            </a:pPr>
            <a:r>
              <a:rPr lang="pt-BR" sz="2000" dirty="0"/>
              <a:t>VI. executar ações de estímulo e conscientização que proporcionem uma melhor qualidade de vida ao servidor; e </a:t>
            </a:r>
          </a:p>
          <a:p>
            <a:pPr marL="457200" indent="-457200" algn="just">
              <a:buNone/>
            </a:pPr>
            <a:r>
              <a:rPr lang="pt-BR" sz="2000" dirty="0"/>
              <a:t>VII. efetuar os controles necessários à elaboração e manutenção da folha de pagamento dos servidores.</a:t>
            </a:r>
          </a:p>
        </p:txBody>
      </p:sp>
    </p:spTree>
    <p:extLst>
      <p:ext uri="{BB962C8B-B14F-4D97-AF65-F5344CB8AC3E}">
        <p14:creationId xmlns:p14="http://schemas.microsoft.com/office/powerpoint/2010/main" val="351645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abeçalho PROGEP 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  <p:sp>
        <p:nvSpPr>
          <p:cNvPr id="43" name="Retângulo de cantos arredondados 42"/>
          <p:cNvSpPr/>
          <p:nvPr/>
        </p:nvSpPr>
        <p:spPr bwMode="auto">
          <a:xfrm>
            <a:off x="852984" y="2810515"/>
            <a:ext cx="7416824" cy="183293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1042988"/>
            <a:r>
              <a:rPr lang="pt-BR" sz="3600" b="1" dirty="0">
                <a:solidFill>
                  <a:prstClr val="black"/>
                </a:solidFill>
              </a:rPr>
              <a:t>Atuação da PROGEP</a:t>
            </a:r>
          </a:p>
        </p:txBody>
      </p:sp>
    </p:spTree>
    <p:extLst>
      <p:ext uri="{BB962C8B-B14F-4D97-AF65-F5344CB8AC3E}">
        <p14:creationId xmlns:p14="http://schemas.microsoft.com/office/powerpoint/2010/main" val="3516450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/>
              <a:t>Público Atendido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840476"/>
              </p:ext>
            </p:extLst>
          </p:nvPr>
        </p:nvGraphicFramePr>
        <p:xfrm>
          <a:off x="137786" y="2060848"/>
          <a:ext cx="8826701" cy="369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2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5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7"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b="1" baseline="0" dirty="0">
                          <a:solidFill>
                            <a:schemeClr val="bg1"/>
                          </a:solidFill>
                        </a:rPr>
                        <a:t>A T I V O 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b="1" baseline="0" dirty="0">
                          <a:solidFill>
                            <a:schemeClr val="bg1"/>
                          </a:solidFill>
                        </a:rPr>
                        <a:t>I N A T I V O 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339">
                <a:tc>
                  <a:txBody>
                    <a:bodyPr/>
                    <a:lstStyle/>
                    <a:p>
                      <a:r>
                        <a:rPr lang="pt-BR" b="1" dirty="0"/>
                        <a:t>DOCENTES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969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APOSENTADOS  DOCENTES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308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746">
                <a:tc>
                  <a:txBody>
                    <a:bodyPr/>
                    <a:lstStyle/>
                    <a:p>
                      <a:r>
                        <a:rPr lang="pt-BR" b="1" dirty="0"/>
                        <a:t>TECNICOS ADMINISTRATIVOS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806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APOSENTADOS</a:t>
                      </a:r>
                      <a:r>
                        <a:rPr lang="pt-BR" b="1" baseline="0" dirty="0"/>
                        <a:t> </a:t>
                      </a:r>
                      <a:r>
                        <a:rPr lang="pt-BR" b="1" dirty="0"/>
                        <a:t> TECNICOS ADMINISTRATIVOS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153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339">
                <a:tc>
                  <a:txBody>
                    <a:bodyPr/>
                    <a:lstStyle/>
                    <a:p>
                      <a:r>
                        <a:rPr lang="pt-BR" b="1" dirty="0"/>
                        <a:t>SUBSTITUTOS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128  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b="1" dirty="0"/>
                        <a:t>PENSIONISTAS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85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339">
                <a:tc>
                  <a:txBody>
                    <a:bodyPr/>
                    <a:lstStyle/>
                    <a:p>
                      <a:r>
                        <a:rPr lang="pt-BR" b="1" dirty="0"/>
                        <a:t>ESTAGIÁRIOS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300" b="1" baseline="0" dirty="0">
                          <a:solidFill>
                            <a:srgbClr val="FF0000"/>
                          </a:solidFill>
                        </a:rPr>
                        <a:t>            </a:t>
                      </a:r>
                      <a:r>
                        <a:rPr lang="pt-BR" sz="2300" b="1" baseline="0" dirty="0">
                          <a:solidFill>
                            <a:schemeClr val="tx1"/>
                          </a:solidFill>
                        </a:rPr>
                        <a:t>TOTAL:</a:t>
                      </a:r>
                    </a:p>
                    <a:p>
                      <a:r>
                        <a:rPr lang="pt-BR" sz="2300" b="1" baseline="0" dirty="0">
                          <a:solidFill>
                            <a:srgbClr val="FF0000"/>
                          </a:solidFill>
                        </a:rPr>
                        <a:t>             </a:t>
                      </a:r>
                      <a:endParaRPr lang="pt-BR" sz="23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300" b="1" dirty="0">
                          <a:solidFill>
                            <a:srgbClr val="FF0000"/>
                          </a:solidFill>
                        </a:rPr>
                        <a:t>1.973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300" b="1" dirty="0">
                          <a:solidFill>
                            <a:srgbClr val="FF0000"/>
                          </a:solidFill>
                        </a:rPr>
                        <a:t>                   </a:t>
                      </a:r>
                      <a:r>
                        <a:rPr lang="pt-BR" sz="2300" b="1" baseline="0" dirty="0">
                          <a:solidFill>
                            <a:schemeClr val="tx1"/>
                          </a:solidFill>
                        </a:rPr>
                        <a:t>TOTAL: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300" b="1" dirty="0">
                          <a:solidFill>
                            <a:srgbClr val="FF0000"/>
                          </a:solidFill>
                        </a:rPr>
                        <a:t>546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098">
                <a:tc gridSpan="4">
                  <a:txBody>
                    <a:bodyPr/>
                    <a:lstStyle/>
                    <a:p>
                      <a:pPr algn="ctr"/>
                      <a:r>
                        <a:rPr lang="pt-BR" sz="2800" b="1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pt-BR" sz="2800" b="1" baseline="0" dirty="0">
                          <a:solidFill>
                            <a:schemeClr val="tx1"/>
                          </a:solidFill>
                        </a:rPr>
                        <a:t> GERAL:  </a:t>
                      </a:r>
                      <a:r>
                        <a:rPr lang="pt-BR" sz="2800" b="1" baseline="0" dirty="0">
                          <a:solidFill>
                            <a:srgbClr val="FF0000"/>
                          </a:solidFill>
                        </a:rPr>
                        <a:t>2.519</a:t>
                      </a:r>
                      <a:endParaRPr lang="pt-BR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sz="23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23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23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Imagem 6" descr="Cabeçalho PROGEP slid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130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70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IF-SUL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F-SU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F-SU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2_IF-SUL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F-SU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F-SU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3_IF-SUL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F-SU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F-SU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9_IF-SUL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F-SU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F-SU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F-SU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F-SU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IF-SUL</Template>
  <TotalTime>4302</TotalTime>
  <Words>456</Words>
  <Application>Microsoft Office PowerPoint</Application>
  <PresentationFormat>Apresentação na tela (4:3)</PresentationFormat>
  <Paragraphs>116</Paragraphs>
  <Slides>15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5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3" baseType="lpstr">
      <vt:lpstr>Arial</vt:lpstr>
      <vt:lpstr>Calibri</vt:lpstr>
      <vt:lpstr>IF-SUL</vt:lpstr>
      <vt:lpstr>1_Tema do Office</vt:lpstr>
      <vt:lpstr>12_IF-SUL</vt:lpstr>
      <vt:lpstr>13_IF-SUL</vt:lpstr>
      <vt:lpstr>9_IF-SUL</vt:lpstr>
      <vt:lpstr>Worksheet</vt:lpstr>
      <vt:lpstr>Apresentação do PowerPoint</vt:lpstr>
      <vt:lpstr>LOCALIZAÇÃO NA ESTRUTURA ORGANIZACIONAL</vt:lpstr>
      <vt:lpstr>Apresentação do PowerPoint</vt:lpstr>
      <vt:lpstr>ORGÃOS DE CONTROLE: (Periódico e permanente)</vt:lpstr>
      <vt:lpstr>Estrutura da PROGEP</vt:lpstr>
      <vt:lpstr>Definição e Competências (Regimento Geral)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INSTITUTO FEDERAL SUL-RIO-GRANDENSE</dc:title>
  <dc:creator>Docente</dc:creator>
  <cp:lastModifiedBy>Veridiana Krolow Bosenbecker</cp:lastModifiedBy>
  <cp:revision>678</cp:revision>
  <dcterms:created xsi:type="dcterms:W3CDTF">2009-03-31T18:12:14Z</dcterms:created>
  <dcterms:modified xsi:type="dcterms:W3CDTF">2021-07-22T18:40:13Z</dcterms:modified>
</cp:coreProperties>
</file>