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2981880" y="160020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506560" y="160020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457200" y="414612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2981880" y="414612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5506560" y="414612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2981880" y="160020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506560" y="160020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457200" y="414612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8" name="PlaceHolder 6"/>
          <p:cNvSpPr>
            <a:spLocks noGrp="1"/>
          </p:cNvSpPr>
          <p:nvPr>
            <p:ph type="body"/>
          </p:nvPr>
        </p:nvSpPr>
        <p:spPr>
          <a:xfrm>
            <a:off x="2981880" y="414612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9" name="PlaceHolder 7"/>
          <p:cNvSpPr>
            <a:spLocks noGrp="1"/>
          </p:cNvSpPr>
          <p:nvPr>
            <p:ph type="body"/>
          </p:nvPr>
        </p:nvSpPr>
        <p:spPr>
          <a:xfrm>
            <a:off x="5506560" y="414612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8762760" y="0"/>
            <a:ext cx="36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Line 2"/>
          <p:cNvSpPr/>
          <p:nvPr/>
        </p:nvSpPr>
        <p:spPr>
          <a:xfrm>
            <a:off x="7596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Line 3"/>
          <p:cNvSpPr/>
          <p:nvPr/>
        </p:nvSpPr>
        <p:spPr>
          <a:xfrm>
            <a:off x="8991360" y="0"/>
            <a:ext cx="36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6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Line 5"/>
          <p:cNvSpPr/>
          <p:nvPr/>
        </p:nvSpPr>
        <p:spPr>
          <a:xfrm>
            <a:off x="8915400" y="0"/>
            <a:ext cx="36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 hidden="1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ln w="3816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2286000" y="3124080"/>
            <a:ext cx="6171840" cy="189396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pt-BR" sz="3000" spc="-1" strike="noStrike" cap="small">
                <a:solidFill>
                  <a:srgbClr val="575f6d"/>
                </a:solidFill>
                <a:latin typeface="Century Schoolbook"/>
              </a:rPr>
              <a:t>Clique para editar o estilo do título mestre</a:t>
            </a:r>
            <a:endParaRPr b="0" lang="pt-BR" sz="30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 rot="5400000">
            <a:off x="7765200" y="1174320"/>
            <a:ext cx="2285640" cy="380520"/>
          </a:xfrm>
          <a:prstGeom prst="rect">
            <a:avLst/>
          </a:prstGeom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788355DF-8555-4EEA-80BF-91EDEEDA7A47}" type="datetime">
              <a:rPr b="0" lang="pt-BR" sz="1200" spc="-1" strike="noStrike">
                <a:solidFill>
                  <a:srgbClr val="575f6d"/>
                </a:solidFill>
                <a:latin typeface="Century Schoolbook"/>
              </a:rPr>
              <a:t>25/04/19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 rot="5400000">
            <a:off x="7077240" y="4181400"/>
            <a:ext cx="3657240" cy="383760"/>
          </a:xfrm>
          <a:prstGeom prst="rect">
            <a:avLst/>
          </a:prstGeom>
        </p:spPr>
        <p:txBody>
          <a:bodyPr lIns="90000" rIns="90000" tIns="45000" bIns="45000" anchor="ctr"/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9" name="CustomShape 10"/>
          <p:cNvSpPr/>
          <p:nvPr/>
        </p:nvSpPr>
        <p:spPr>
          <a:xfrm>
            <a:off x="380880" y="0"/>
            <a:ext cx="609120" cy="685764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6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276480" y="0"/>
            <a:ext cx="104400" cy="685764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6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990720" y="0"/>
            <a:ext cx="181440" cy="685764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6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" name="CustomShape 13"/>
          <p:cNvSpPr/>
          <p:nvPr/>
        </p:nvSpPr>
        <p:spPr>
          <a:xfrm>
            <a:off x="1141200" y="0"/>
            <a:ext cx="230040" cy="685764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6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" name="Line 14"/>
          <p:cNvSpPr/>
          <p:nvPr/>
        </p:nvSpPr>
        <p:spPr>
          <a:xfrm>
            <a:off x="10620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  <a:alpha val="7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Line 15"/>
          <p:cNvSpPr/>
          <p:nvPr/>
        </p:nvSpPr>
        <p:spPr>
          <a:xfrm>
            <a:off x="91440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20000"/>
                <a:alpha val="8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" name="Line 16"/>
          <p:cNvSpPr/>
          <p:nvPr/>
        </p:nvSpPr>
        <p:spPr>
          <a:xfrm>
            <a:off x="85392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Line 17"/>
          <p:cNvSpPr/>
          <p:nvPr/>
        </p:nvSpPr>
        <p:spPr>
          <a:xfrm>
            <a:off x="1726560" y="0"/>
            <a:ext cx="360" cy="6858000"/>
          </a:xfrm>
          <a:prstGeom prst="line">
            <a:avLst/>
          </a:prstGeom>
          <a:ln w="28440">
            <a:solidFill>
              <a:schemeClr val="accent1">
                <a:tint val="60000"/>
                <a:alpha val="82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Line 18"/>
          <p:cNvSpPr/>
          <p:nvPr/>
        </p:nvSpPr>
        <p:spPr>
          <a:xfrm>
            <a:off x="1066680" y="0"/>
            <a:ext cx="360" cy="6858000"/>
          </a:xfrm>
          <a:prstGeom prst="line">
            <a:avLst/>
          </a:prstGeom>
          <a:ln w="936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Line 19"/>
          <p:cNvSpPr/>
          <p:nvPr/>
        </p:nvSpPr>
        <p:spPr>
          <a:xfrm>
            <a:off x="911376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" name="CustomShape 20"/>
          <p:cNvSpPr/>
          <p:nvPr/>
        </p:nvSpPr>
        <p:spPr>
          <a:xfrm>
            <a:off x="1219320" y="0"/>
            <a:ext cx="75960" cy="685764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6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" name="CustomShape 21"/>
          <p:cNvSpPr/>
          <p:nvPr/>
        </p:nvSpPr>
        <p:spPr>
          <a:xfrm>
            <a:off x="609480" y="3429000"/>
            <a:ext cx="1294920" cy="1294920"/>
          </a:xfrm>
          <a:prstGeom prst="ellipse">
            <a:avLst/>
          </a:prstGeom>
          <a:solidFill>
            <a:schemeClr val="accent1"/>
          </a:solidFill>
          <a:ln w="3816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" name="CustomShape 22"/>
          <p:cNvSpPr/>
          <p:nvPr/>
        </p:nvSpPr>
        <p:spPr>
          <a:xfrm>
            <a:off x="1309680" y="4866840"/>
            <a:ext cx="641160" cy="641160"/>
          </a:xfrm>
          <a:prstGeom prst="ellipse">
            <a:avLst/>
          </a:prstGeom>
          <a:ln w="2844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" name="CustomShape 23"/>
          <p:cNvSpPr/>
          <p:nvPr/>
        </p:nvSpPr>
        <p:spPr>
          <a:xfrm>
            <a:off x="1091160" y="5500800"/>
            <a:ext cx="136800" cy="136800"/>
          </a:xfrm>
          <a:prstGeom prst="ellipse">
            <a:avLst/>
          </a:prstGeom>
          <a:ln w="1260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" name="CustomShape 24"/>
          <p:cNvSpPr/>
          <p:nvPr/>
        </p:nvSpPr>
        <p:spPr>
          <a:xfrm>
            <a:off x="1664280" y="5788080"/>
            <a:ext cx="273960" cy="273960"/>
          </a:xfrm>
          <a:prstGeom prst="ellipse">
            <a:avLst/>
          </a:prstGeom>
          <a:ln w="1260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" name="CustomShape 25"/>
          <p:cNvSpPr/>
          <p:nvPr/>
        </p:nvSpPr>
        <p:spPr>
          <a:xfrm>
            <a:off x="1905120" y="4495680"/>
            <a:ext cx="365400" cy="365400"/>
          </a:xfrm>
          <a:prstGeom prst="ellipse">
            <a:avLst/>
          </a:prstGeom>
          <a:ln w="2844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1325520" y="4928760"/>
            <a:ext cx="609120" cy="51732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6DB70229-8B55-4E31-8E0E-8694372218A7}" type="slidenum">
              <a:rPr b="1" lang="pt-BR" sz="1400" spc="-1" strike="noStrike">
                <a:solidFill>
                  <a:srgbClr val="ffffff"/>
                </a:solidFill>
                <a:latin typeface="Century Schoolbook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Clique para editar o formato do texto da estrutura de tópicos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Century Schoolbook"/>
              </a:rPr>
              <a:t>2.º nível da estrutura de tópicos</a:t>
            </a:r>
            <a:endParaRPr b="0" lang="pt-BR" sz="1800" spc="-1" strike="noStrike">
              <a:solidFill>
                <a:srgbClr val="000000"/>
              </a:solidFill>
              <a:latin typeface="Century Schoolbook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Century Schoolbook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Century Schoolbook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600" spc="-1" strike="noStrike">
                <a:solidFill>
                  <a:srgbClr val="000000"/>
                </a:solidFill>
                <a:latin typeface="Century Schoolbook"/>
              </a:rPr>
              <a:t>4.º nível da estrutura de tópicos</a:t>
            </a:r>
            <a:endParaRPr b="0" lang="pt-BR" sz="1600" spc="-1" strike="noStrike">
              <a:solidFill>
                <a:srgbClr val="000000"/>
              </a:solidFill>
              <a:latin typeface="Century Schoolbook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entury Schoolbook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Century Schoolbook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entury Schoolbook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Century Schoolbook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entury Schoolbook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Line 1"/>
          <p:cNvSpPr/>
          <p:nvPr/>
        </p:nvSpPr>
        <p:spPr>
          <a:xfrm>
            <a:off x="8762760" y="0"/>
            <a:ext cx="36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Line 2"/>
          <p:cNvSpPr/>
          <p:nvPr/>
        </p:nvSpPr>
        <p:spPr>
          <a:xfrm>
            <a:off x="75960" y="0"/>
            <a:ext cx="36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Line 3"/>
          <p:cNvSpPr/>
          <p:nvPr/>
        </p:nvSpPr>
        <p:spPr>
          <a:xfrm>
            <a:off x="8991360" y="0"/>
            <a:ext cx="36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6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7" name="Line 5"/>
          <p:cNvSpPr/>
          <p:nvPr/>
        </p:nvSpPr>
        <p:spPr>
          <a:xfrm>
            <a:off x="8915400" y="0"/>
            <a:ext cx="36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ln w="38160">
            <a:noFill/>
          </a:ln>
          <a:effectLst>
            <a:outerShdw blurRad="50800" dir="5400000" dist="2484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9" name="PlaceHolder 7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0" lang="pt-BR" sz="3000" spc="-1" strike="noStrike" cap="small">
                <a:solidFill>
                  <a:srgbClr val="575f6d"/>
                </a:solidFill>
                <a:latin typeface="Century Schoolbook"/>
              </a:rPr>
              <a:t>Clique para editar o estilo do título mestre</a:t>
            </a:r>
            <a:endParaRPr b="0" lang="pt-BR" sz="30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0" name="PlaceHolder 8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Clique para editar os estilos do texto mestre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b="0" lang="pt-BR" sz="2100" spc="-1" strike="noStrike">
                <a:solidFill>
                  <a:srgbClr val="000000"/>
                </a:solidFill>
                <a:latin typeface="Century Schoolbook"/>
              </a:rPr>
              <a:t>Segundo nível</a:t>
            </a:r>
            <a:endParaRPr b="0" lang="pt-BR" sz="2100" spc="-1" strike="noStrike">
              <a:solidFill>
                <a:srgbClr val="000000"/>
              </a:solidFill>
              <a:latin typeface="Century Schoolbook"/>
            </a:endParaRPr>
          </a:p>
          <a:p>
            <a:pPr lvl="2" marL="914400" indent="-182520">
              <a:lnSpc>
                <a:spcPct val="100000"/>
              </a:lnSpc>
              <a:spcBef>
                <a:spcPts val="360"/>
              </a:spcBef>
              <a:buClr>
                <a:srgbClr val="e07630"/>
              </a:buClr>
              <a:buSzPct val="60000"/>
              <a:buFont typeface="Wingdings" charset="2"/>
              <a:buChar char=""/>
            </a:pPr>
            <a:r>
              <a:rPr b="0" lang="pt-BR" sz="1800" spc="-1" strike="noStrike">
                <a:solidFill>
                  <a:srgbClr val="000000"/>
                </a:solidFill>
                <a:latin typeface="Century Schoolbook"/>
              </a:rPr>
              <a:t>Terceiro nível</a:t>
            </a:r>
            <a:endParaRPr b="0" lang="pt-BR" sz="1800" spc="-1" strike="noStrike">
              <a:solidFill>
                <a:srgbClr val="000000"/>
              </a:solidFill>
              <a:latin typeface="Century Schoolbook"/>
            </a:endParaRPr>
          </a:p>
          <a:p>
            <a:pPr lvl="3" marL="1188720" indent="-182520">
              <a:lnSpc>
                <a:spcPct val="100000"/>
              </a:lnSpc>
              <a:spcBef>
                <a:spcPts val="360"/>
              </a:spcBef>
              <a:buClr>
                <a:srgbClr val="fec2ae"/>
              </a:buClr>
              <a:buSzPct val="60000"/>
              <a:buFont typeface="Wingdings" charset="2"/>
              <a:buChar char=""/>
            </a:pPr>
            <a:r>
              <a:rPr b="0" lang="pt-BR" sz="1800" spc="-1" strike="noStrike">
                <a:solidFill>
                  <a:srgbClr val="000000"/>
                </a:solidFill>
                <a:latin typeface="Century Schoolbook"/>
              </a:rPr>
              <a:t>Quarto nível</a:t>
            </a:r>
            <a:endParaRPr b="0" lang="pt-BR" sz="1800" spc="-1" strike="noStrike">
              <a:solidFill>
                <a:srgbClr val="000000"/>
              </a:solidFill>
              <a:latin typeface="Century Schoolbook"/>
            </a:endParaRPr>
          </a:p>
          <a:p>
            <a:pPr lvl="4" marL="1463040" indent="-182520">
              <a:lnSpc>
                <a:spcPct val="100000"/>
              </a:lnSpc>
              <a:spcBef>
                <a:spcPts val="320"/>
              </a:spcBef>
              <a:buClr>
                <a:srgbClr val="bcc9e9"/>
              </a:buClr>
              <a:buSzPct val="68000"/>
              <a:buFont typeface="Wingdings 2" charset="2"/>
              <a:buChar char=""/>
            </a:pPr>
            <a:r>
              <a:rPr b="0" lang="pt-BR" sz="1600" spc="-1" strike="noStrike">
                <a:solidFill>
                  <a:srgbClr val="000000"/>
                </a:solidFill>
                <a:latin typeface="Century Schoolbook"/>
              </a:rPr>
              <a:t>Quinto nível</a:t>
            </a:r>
            <a:endParaRPr b="0" lang="pt-BR" sz="16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1" name="PlaceHolder 9"/>
          <p:cNvSpPr>
            <a:spLocks noGrp="1"/>
          </p:cNvSpPr>
          <p:nvPr>
            <p:ph type="dt"/>
          </p:nvPr>
        </p:nvSpPr>
        <p:spPr>
          <a:xfrm rot="5400000">
            <a:off x="7589520" y="1081800"/>
            <a:ext cx="2011320" cy="383760"/>
          </a:xfrm>
          <a:prstGeom prst="rect">
            <a:avLst/>
          </a:prstGeom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310CF7FE-7659-4547-8560-DCD57F6C0475}" type="datetime">
              <a:rPr b="0" lang="pt-BR" sz="1200" spc="-1" strike="noStrike">
                <a:solidFill>
                  <a:srgbClr val="575f6d"/>
                </a:solidFill>
                <a:latin typeface="Century Schoolbook"/>
              </a:rPr>
              <a:t>25/04/19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72" name="PlaceHolder 10"/>
          <p:cNvSpPr>
            <a:spLocks noGrp="1"/>
          </p:cNvSpPr>
          <p:nvPr>
            <p:ph type="sldNum"/>
          </p:nvPr>
        </p:nvSpPr>
        <p:spPr>
          <a:xfrm>
            <a:off x="8129160" y="5734080"/>
            <a:ext cx="609120" cy="52092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AEB815B5-B354-40CA-94A1-C7FFB2C41D04}" type="slidenum">
              <a:rPr b="1" lang="pt-BR" sz="1400" spc="-1" strike="noStrike">
                <a:solidFill>
                  <a:srgbClr val="ffffff"/>
                </a:solidFill>
                <a:latin typeface="Century Schoolbook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  <p:sp>
        <p:nvSpPr>
          <p:cNvPr id="73" name="PlaceHolder 11"/>
          <p:cNvSpPr>
            <a:spLocks noGrp="1"/>
          </p:cNvSpPr>
          <p:nvPr>
            <p:ph type="ftr"/>
          </p:nvPr>
        </p:nvSpPr>
        <p:spPr>
          <a:xfrm rot="5400000">
            <a:off x="6990480" y="3737160"/>
            <a:ext cx="3200040" cy="365400"/>
          </a:xfrm>
          <a:prstGeom prst="rect">
            <a:avLst/>
          </a:prstGeom>
        </p:spPr>
        <p:txBody>
          <a:bodyPr lIns="90000" rIns="90000" tIns="45000" bIns="45000" anchor="ctr"/>
          <a:p>
            <a:endParaRPr b="0" lang="pt-BR" sz="2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2286000" y="3124080"/>
            <a:ext cx="6171840" cy="189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r>
              <a:rPr b="1" lang="pt-BR" sz="3000" spc="-1" strike="noStrike" cap="all">
                <a:solidFill>
                  <a:srgbClr val="575f6d"/>
                </a:solidFill>
                <a:latin typeface="Century Schoolbook"/>
              </a:rPr>
              <a:t>Ação de permanência no curso técnico em administração – modalidade proeja</a:t>
            </a:r>
            <a:endParaRPr b="0" lang="pt-BR" sz="30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2286000" y="5003280"/>
            <a:ext cx="6171840" cy="1371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pt-BR" sz="1800" spc="-1" strike="noStrike">
                <a:solidFill>
                  <a:srgbClr val="575f6d"/>
                </a:solidFill>
                <a:latin typeface="Century Schoolbook"/>
              </a:rPr>
              <a:t>Aline Severo da Silva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pt-BR" sz="1800" spc="-1" strike="noStrike">
                <a:solidFill>
                  <a:srgbClr val="575f6d"/>
                </a:solidFill>
                <a:latin typeface="Century Schoolbook"/>
              </a:rPr>
              <a:t>Marcelio Adriano Diogo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pt-BR" sz="1800" spc="-1" strike="noStrike">
                <a:solidFill>
                  <a:srgbClr val="575f6d"/>
                </a:solidFill>
                <a:latin typeface="Century Schoolbook"/>
              </a:rPr>
              <a:t>Vanessa Logue Dias</a:t>
            </a:r>
            <a:endParaRPr b="0" lang="pt-B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r>
              <a:rPr b="1" lang="pt-BR" sz="3200" spc="-1" strike="noStrike" cap="small">
                <a:solidFill>
                  <a:srgbClr val="575f6d"/>
                </a:solidFill>
                <a:latin typeface="Century Schoolbook"/>
              </a:rPr>
              <a:t>resultados</a:t>
            </a:r>
            <a:endParaRPr b="0" lang="pt-BR" sz="32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Se sim ou talvez, o que motivaria seu retorno?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b="0" lang="pt-BR" sz="2100" spc="-1" strike="noStrike">
                <a:solidFill>
                  <a:srgbClr val="000000"/>
                </a:solidFill>
                <a:latin typeface="Century Schoolbook"/>
              </a:rPr>
              <a:t>vontade de estudar</a:t>
            </a:r>
            <a:endParaRPr b="0" lang="pt-BR" sz="21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b="0" lang="pt-BR" sz="2100" spc="-1" strike="noStrike">
                <a:solidFill>
                  <a:srgbClr val="000000"/>
                </a:solidFill>
                <a:latin typeface="Century Schoolbook"/>
              </a:rPr>
              <a:t>crescer intelectualmente</a:t>
            </a:r>
            <a:endParaRPr b="0" lang="pt-BR" sz="21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b="0" lang="pt-BR" sz="2100" spc="-1" strike="noStrike">
                <a:solidFill>
                  <a:srgbClr val="000000"/>
                </a:solidFill>
                <a:latin typeface="Century Schoolbook"/>
              </a:rPr>
              <a:t>conseguir um emprego melhor</a:t>
            </a:r>
            <a:endParaRPr b="0" lang="pt-BR" sz="21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b="0" lang="pt-BR" sz="2100" spc="-1" strike="noStrike">
                <a:solidFill>
                  <a:srgbClr val="000000"/>
                </a:solidFill>
                <a:latin typeface="Century Schoolbook"/>
              </a:rPr>
              <a:t>melhores condições financeiras</a:t>
            </a:r>
            <a:endParaRPr b="0" lang="pt-BR" sz="21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b="0" lang="pt-BR" sz="2100" spc="-1" strike="noStrike">
                <a:solidFill>
                  <a:srgbClr val="000000"/>
                </a:solidFill>
                <a:latin typeface="Century Schoolbook"/>
              </a:rPr>
              <a:t>o fato de gostar e se identificar com o curso</a:t>
            </a:r>
            <a:endParaRPr b="0" lang="pt-BR" sz="21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b="0" lang="pt-BR" sz="2100" spc="-1" strike="noStrike">
                <a:solidFill>
                  <a:srgbClr val="000000"/>
                </a:solidFill>
                <a:latin typeface="Century Schoolbook"/>
              </a:rPr>
              <a:t>dar uma vida melhor para a família</a:t>
            </a:r>
            <a:endParaRPr b="0" lang="pt-BR" sz="21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b="0" lang="pt-BR" sz="2100" spc="-1" strike="noStrike">
                <a:solidFill>
                  <a:srgbClr val="000000"/>
                </a:solidFill>
                <a:latin typeface="Century Schoolbook"/>
              </a:rPr>
              <a:t>estímulo da instituição</a:t>
            </a:r>
            <a:endParaRPr b="0" lang="pt-BR" sz="21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b="0" lang="pt-BR" sz="2100" spc="-1" strike="noStrike">
                <a:solidFill>
                  <a:srgbClr val="000000"/>
                </a:solidFill>
                <a:latin typeface="Century Schoolbook"/>
              </a:rPr>
              <a:t>aprender a mexer no computador </a:t>
            </a:r>
            <a:endParaRPr b="0" lang="pt-BR" sz="21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b="0" lang="pt-BR" sz="2100" spc="-1" strike="noStrike">
                <a:solidFill>
                  <a:srgbClr val="000000"/>
                </a:solidFill>
                <a:latin typeface="Century Schoolbook"/>
              </a:rPr>
              <a:t>por ter se tornado uma pessoa melhor</a:t>
            </a:r>
            <a:endParaRPr b="0" lang="pt-BR" sz="21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pt-BR" sz="21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pt-BR" sz="21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r>
              <a:rPr b="1" lang="pt-BR" sz="3200" spc="-1" strike="noStrike" cap="small">
                <a:solidFill>
                  <a:srgbClr val="575f6d"/>
                </a:solidFill>
                <a:latin typeface="Century Schoolbook"/>
              </a:rPr>
              <a:t>resultados</a:t>
            </a:r>
            <a:endParaRPr b="0" lang="pt-BR" sz="32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Pergunta 7: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pic>
        <p:nvPicPr>
          <p:cNvPr id="135" name="Imagem 3" descr=""/>
          <p:cNvPicPr/>
          <p:nvPr/>
        </p:nvPicPr>
        <p:blipFill>
          <a:blip r:embed="rId1"/>
          <a:stretch/>
        </p:blipFill>
        <p:spPr>
          <a:xfrm>
            <a:off x="1071360" y="2286000"/>
            <a:ext cx="5905080" cy="4140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0" lang="pt-BR" sz="3000" spc="-1" strike="noStrike" cap="small">
                <a:solidFill>
                  <a:srgbClr val="575f6d"/>
                </a:solidFill>
                <a:latin typeface="Century Schoolbook"/>
              </a:rPr>
              <a:t>Considerações finais</a:t>
            </a:r>
            <a:endParaRPr b="0" lang="pt-BR" sz="30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457200" y="1600200"/>
            <a:ext cx="8043480" cy="4873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88000"/>
          </a:bodyPr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Os resultados da intervenção podem ser mensurados pelo número de alunos alcançados na proposta e pelos que efetivamente voltaram aos estudos. 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Um índice de 96,6% dos estudantes evadidos que responderam voluntariamente ao questionário dizem indicar o instituto para um amigo ou conhecido. 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Além disso, a grande maioria lista uma série de progressos obtidos no tempo de permanência no curso.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De acordo com nossos registros, retornaram para o curso, em 2018/1, 5 alunos; em 2018/2, 11 alunos e em 2019/1, 11 alunos.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0" lang="pt-BR" sz="3000" spc="-1" strike="noStrike" cap="small">
                <a:solidFill>
                  <a:srgbClr val="575f6d"/>
                </a:solidFill>
                <a:latin typeface="Century Schoolbook"/>
              </a:rPr>
              <a:t>Contexto</a:t>
            </a:r>
            <a:endParaRPr b="0" lang="pt-BR" sz="30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Câmpus Sapucaia do Sul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Há ações de permanência e êxito em todos os cursos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 </a:t>
            </a: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Recorte: ação de permanência no PROEJA - 2018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pt-BR" sz="3000" spc="-1" strike="noStrike" cap="small">
                <a:solidFill>
                  <a:srgbClr val="575f6d"/>
                </a:solidFill>
                <a:latin typeface="Century Schoolbook"/>
              </a:rPr>
              <a:t>DESCRIÇÃO DA EXPERIÊNCIA</a:t>
            </a:r>
            <a:endParaRPr b="0" lang="pt-BR" sz="30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Lista dos alunos evadidos do curso de Técnico em Administração dos últimos três anos (2016-2018).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Contato com os alunos: causas de desistência e contato para a retomada dos estudos.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Envio de e-mail e de mensagens via WhatsApp a 140 alunos.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O contato foi feito pelo Professor Marcelio Diogo – Matemática .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pt-BR" sz="3000" spc="-1" strike="noStrike" cap="small">
                <a:solidFill>
                  <a:srgbClr val="575f6d"/>
                </a:solidFill>
                <a:latin typeface="Century Schoolbook"/>
              </a:rPr>
              <a:t>DESCRIÇÃO DA EXPERIÊNCIA</a:t>
            </a:r>
            <a:endParaRPr b="0" lang="pt-BR" sz="30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35000"/>
          </a:bodyPr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t-BR" sz="3800" spc="-1" strike="noStrike">
                <a:solidFill>
                  <a:srgbClr val="000000"/>
                </a:solidFill>
                <a:latin typeface="Century Schoolbook"/>
              </a:rPr>
              <a:t>Os alunos preencheram um formulário no Google Docs:</a:t>
            </a:r>
            <a:endParaRPr b="0" lang="pt-BR" sz="38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pt-BR" sz="38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Título: Diagnóstico Permanência e Êxito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Perguntas: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1. Qual seu nome?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2. O que você está fazendo atualmente?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(  ) Estudando (  ) Trabalhando (  ) Sem atividades formais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3. Quais as razões para sua desistência do curso Técnico em Administração no IFSul - campus Sapucaia do Sul?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4. Em sua percepção, o instituto poderia ter feito algo para ter evitado sua desistência?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(  ) Sim (  ) Não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Se sim, por favor, descreva o que no seu ponto de vista faltou ou poderia ter sido feito pelo instituto para evitar sua evasão.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5. Você teria interesse em retornar para o instituto e retomar seus estudos?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(  ) Sim (  ) Não (  ) Talvez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Se sim ou talvez, o que motivaria seu retorno?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6. Você indicaria o instituto para um amigo ou conhecido prosseguir seus estudos?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(  ) Sim (  ) Não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r>
              <a:rPr b="1" lang="pt-BR" sz="3600" spc="-1" strike="noStrike" cap="small">
                <a:solidFill>
                  <a:srgbClr val="575f6d"/>
                </a:solidFill>
                <a:latin typeface="Century Schoolbook"/>
              </a:rPr>
              <a:t>resultados</a:t>
            </a:r>
            <a:endParaRPr b="0" lang="pt-BR" sz="36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Um total de 29 estudantes acessaram o formulário.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Pergunta 1 :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pic>
        <p:nvPicPr>
          <p:cNvPr id="120" name="Imagem 3" descr=""/>
          <p:cNvPicPr/>
          <p:nvPr/>
        </p:nvPicPr>
        <p:blipFill>
          <a:blip r:embed="rId1"/>
          <a:stretch/>
        </p:blipFill>
        <p:spPr>
          <a:xfrm>
            <a:off x="714240" y="3000240"/>
            <a:ext cx="7357680" cy="3500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pt-BR" sz="3200" spc="-1" strike="noStrike" cap="small">
                <a:solidFill>
                  <a:srgbClr val="575f6d"/>
                </a:solidFill>
                <a:latin typeface="Century Schoolbook"/>
              </a:rPr>
              <a:t>resultados</a:t>
            </a:r>
            <a:endParaRPr b="0" lang="pt-BR" sz="32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Pergunta 2: Quais as razões para sua desistência do curso Técnico em Administração no IFSul - campus Sapucaia do Sul?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b="0" lang="pt-BR" sz="2100" spc="-1" strike="noStrike">
                <a:solidFill>
                  <a:srgbClr val="000000"/>
                </a:solidFill>
                <a:latin typeface="Century Schoolbook"/>
              </a:rPr>
              <a:t>problemas de saúde com o próprio aluno ou na família</a:t>
            </a:r>
            <a:endParaRPr b="0" lang="pt-BR" sz="21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b="0" lang="pt-BR" sz="2100" spc="-1" strike="noStrike">
                <a:solidFill>
                  <a:srgbClr val="000000"/>
                </a:solidFill>
                <a:latin typeface="Century Schoolbook"/>
              </a:rPr>
              <a:t>falta de condições financeiras</a:t>
            </a:r>
            <a:endParaRPr b="0" lang="pt-BR" sz="21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b="0" lang="pt-BR" sz="2100" spc="-1" strike="noStrike">
                <a:solidFill>
                  <a:srgbClr val="000000"/>
                </a:solidFill>
                <a:latin typeface="Century Schoolbook"/>
              </a:rPr>
              <a:t>não recebimento de verba da Assistência Estudantil</a:t>
            </a:r>
            <a:endParaRPr b="0" lang="pt-BR" sz="21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b="0" lang="pt-BR" sz="2100" spc="-1" strike="noStrike">
                <a:solidFill>
                  <a:srgbClr val="000000"/>
                </a:solidFill>
                <a:latin typeface="Century Schoolbook"/>
              </a:rPr>
              <a:t>horário de trabalho incompatível com as aulas</a:t>
            </a:r>
            <a:endParaRPr b="0" lang="pt-BR" sz="21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b="0" lang="pt-BR" sz="2100" spc="-1" strike="noStrike">
                <a:solidFill>
                  <a:srgbClr val="000000"/>
                </a:solidFill>
                <a:latin typeface="Century Schoolbook"/>
              </a:rPr>
              <a:t>mudança de estado </a:t>
            </a:r>
            <a:endParaRPr b="0" lang="pt-BR" sz="21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b="0" lang="pt-BR" sz="2100" spc="-1" strike="noStrike">
                <a:solidFill>
                  <a:srgbClr val="000000"/>
                </a:solidFill>
                <a:latin typeface="Century Schoolbook"/>
              </a:rPr>
              <a:t>gravidez</a:t>
            </a:r>
            <a:endParaRPr b="0" lang="pt-BR" sz="21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pt-BR" sz="21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pt-BR" sz="2800" spc="-1" strike="noStrike" cap="small">
                <a:solidFill>
                  <a:srgbClr val="575f6d"/>
                </a:solidFill>
                <a:latin typeface="Century Schoolbook"/>
              </a:rPr>
              <a:t>resultados</a:t>
            </a:r>
            <a:endParaRPr b="0" lang="pt-BR" sz="2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Pergunta 3: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pic>
        <p:nvPicPr>
          <p:cNvPr id="125" name="Imagem 3" descr=""/>
          <p:cNvPicPr/>
          <p:nvPr/>
        </p:nvPicPr>
        <p:blipFill>
          <a:blip r:embed="rId1"/>
          <a:stretch/>
        </p:blipFill>
        <p:spPr>
          <a:xfrm>
            <a:off x="1214280" y="2214720"/>
            <a:ext cx="6571800" cy="4285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pt-BR" sz="3200" spc="-1" strike="noStrike" cap="small">
                <a:solidFill>
                  <a:srgbClr val="575f6d"/>
                </a:solidFill>
                <a:latin typeface="Century Schoolbook"/>
              </a:rPr>
              <a:t>resultados</a:t>
            </a:r>
            <a:endParaRPr b="0" lang="pt-BR" sz="32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Se sim, por favor, descreva o que no seu ponto de vista faltou ou poderia ter sido feito pelo instituto para evitar sua evasão.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b="0" lang="pt-BR" sz="2100" spc="-1" strike="noStrike">
                <a:solidFill>
                  <a:srgbClr val="000000"/>
                </a:solidFill>
                <a:latin typeface="Century Schoolbook"/>
              </a:rPr>
              <a:t>possibilidade de trancar o curso no primeiro semestre (não é permitido no campus)</a:t>
            </a:r>
            <a:endParaRPr b="0" lang="pt-BR" sz="21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b="0" lang="pt-BR" sz="2100" spc="-1" strike="noStrike">
                <a:solidFill>
                  <a:srgbClr val="000000"/>
                </a:solidFill>
                <a:latin typeface="Century Schoolbook"/>
              </a:rPr>
              <a:t>recebimento de auxílio transporte</a:t>
            </a:r>
            <a:endParaRPr b="0" lang="pt-BR" sz="21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b="0" lang="pt-BR" sz="2100" spc="-1" strike="noStrike">
                <a:solidFill>
                  <a:srgbClr val="000000"/>
                </a:solidFill>
                <a:latin typeface="Century Schoolbook"/>
              </a:rPr>
              <a:t>mudança em algumas metodologias de ensino</a:t>
            </a:r>
            <a:endParaRPr b="0" lang="pt-BR" sz="21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b="0" lang="pt-BR" sz="2100" spc="-1" strike="noStrike">
                <a:solidFill>
                  <a:srgbClr val="000000"/>
                </a:solidFill>
                <a:latin typeface="Century Schoolbook"/>
              </a:rPr>
              <a:t>convênio do IFSul com o SINE e prefeitura para conseguir empregos para os alunos </a:t>
            </a:r>
            <a:endParaRPr b="0" lang="pt-BR" sz="21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fe8637"/>
              </a:buClr>
              <a:buSzPct val="80000"/>
              <a:buFont typeface="Wingdings 2" charset="2"/>
              <a:buChar char=""/>
            </a:pPr>
            <a:r>
              <a:rPr b="0" lang="pt-BR" sz="2100" spc="-1" strike="noStrike">
                <a:solidFill>
                  <a:srgbClr val="000000"/>
                </a:solidFill>
                <a:latin typeface="Century Schoolbook"/>
              </a:rPr>
              <a:t>resolução de problemas de transporte com a Real Rodovias (empresa que atua no transporte público em Sapucaia)</a:t>
            </a:r>
            <a:endParaRPr b="0" lang="pt-BR" sz="21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pt-BR" sz="21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pt-BR" sz="3200" spc="-1" strike="noStrike" cap="small">
                <a:solidFill>
                  <a:srgbClr val="575f6d"/>
                </a:solidFill>
                <a:latin typeface="Century Schoolbook"/>
              </a:rPr>
              <a:t>resultados</a:t>
            </a:r>
            <a:endParaRPr b="0" lang="pt-BR" sz="32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" charset="2"/>
              <a:buChar char=""/>
            </a:pPr>
            <a:r>
              <a:rPr b="0" lang="pt-BR" sz="2400" spc="-1" strike="noStrike">
                <a:solidFill>
                  <a:srgbClr val="000000"/>
                </a:solidFill>
                <a:latin typeface="Century Schoolbook"/>
              </a:rPr>
              <a:t>Pergunta 5:</a:t>
            </a: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pt-BR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pic>
        <p:nvPicPr>
          <p:cNvPr id="130" name="Imagem 3" descr=""/>
          <p:cNvPicPr/>
          <p:nvPr/>
        </p:nvPicPr>
        <p:blipFill>
          <a:blip r:embed="rId1"/>
          <a:stretch/>
        </p:blipFill>
        <p:spPr>
          <a:xfrm>
            <a:off x="1071360" y="2143080"/>
            <a:ext cx="5826240" cy="4096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261</TotalTime>
  <Application>LibreOffice/6.1.0.3$Windows_X86_64 LibreOffice_project/efb621ed25068d70781dc026f7e9c5187a4decd1</Application>
  <Company>Campus Sapucaia do Sul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2019-04-23T19:09:28Z</dcterms:created>
  <dc:creator>IF Sul-rio-grandense</dc:creator>
  <dc:description/>
  <dc:language>pt-BR</dc:language>
  <cp:lastModifiedBy/>
  <dcterms:modified xsi:type="dcterms:W3CDTF">2019-04-25T14:20:42Z</dcterms:modified>
  <cp:revision>5</cp:revision>
  <dc:subject/>
  <dc:title>Ação de permanência no curso técnico em administração – modalidade proeja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Campus Sapucaia do Sul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Apresentação na tela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12</vt:i4>
  </property>
</Properties>
</file>